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321" r:id="rId3"/>
    <p:sldId id="314" r:id="rId4"/>
    <p:sldId id="315" r:id="rId5"/>
    <p:sldId id="320" r:id="rId6"/>
    <p:sldId id="317" r:id="rId7"/>
    <p:sldId id="322" r:id="rId8"/>
    <p:sldId id="323" r:id="rId9"/>
    <p:sldId id="325" r:id="rId10"/>
    <p:sldId id="303" r:id="rId11"/>
    <p:sldId id="319"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ABBA00-F297-46D7-8E91-DCC778A6FF59}" name="Abe Bingham" initials="AB" userId="S::abingham@sfcta.org::32464794-120d-4361-aabd-1a9ad6e9ab74" providerId="AD"/>
  <p188:author id="{DF606FF4-7D61-1CAC-6C43-4B4544BF6F3F}" name="David Long" initials="DL" userId="S::dlong@sfcta.org::f180bbb3-5dc0-4ecc-bcba-e091c5c966c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BEB"/>
    <a:srgbClr val="CBD4D4"/>
    <a:srgbClr val="F5CE95"/>
    <a:srgbClr val="D49A94"/>
    <a:srgbClr val="FFD88B"/>
    <a:srgbClr val="FFCC66"/>
    <a:srgbClr val="ECEFEF"/>
    <a:srgbClr val="006298"/>
    <a:srgbClr val="B9D9EC"/>
    <a:srgbClr val="DEE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0842" autoAdjust="0"/>
  </p:normalViewPr>
  <p:slideViewPr>
    <p:cSldViewPr snapToGrid="0">
      <p:cViewPr varScale="1">
        <p:scale>
          <a:sx n="115" d="100"/>
          <a:sy n="115" d="100"/>
        </p:scale>
        <p:origin x="258"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E2CFD-B368-6347-80AB-141727108E6A}" type="datetimeFigureOut">
              <a:rPr lang="en-US" smtClean="0"/>
              <a:t>7/23/2024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B8FB1-BFE2-2345-8B78-5F94D8324521}" type="slidenum">
              <a:rPr lang="en-US" smtClean="0"/>
              <a:t>‹#›</a:t>
            </a:fld>
            <a:endParaRPr lang="en-US"/>
          </a:p>
        </p:txBody>
      </p:sp>
    </p:spTree>
    <p:extLst>
      <p:ext uri="{BB962C8B-B14F-4D97-AF65-F5344CB8AC3E}">
        <p14:creationId xmlns:p14="http://schemas.microsoft.com/office/powerpoint/2010/main" val="2540357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thanks for joining and for that introduction.</a:t>
            </a:r>
          </a:p>
          <a:p>
            <a:endParaRPr lang="en-US" dirty="0"/>
          </a:p>
          <a:p>
            <a:r>
              <a:rPr lang="en-US" dirty="0"/>
              <a:t>I’m David Long, senior TP for the San Francisco County Transportation Authority. I’ll be managing this project and presenting today. I’ll also acknowledge a few other colleagues on this call.</a:t>
            </a:r>
          </a:p>
          <a:p>
            <a:endParaRPr lang="en-US" dirty="0"/>
          </a:p>
          <a:p>
            <a:r>
              <a:rPr lang="en-US" dirty="0"/>
              <a:t>Daniela </a:t>
            </a:r>
            <a:r>
              <a:rPr lang="en-US" dirty="0" err="1"/>
              <a:t>Rible</a:t>
            </a:r>
            <a:r>
              <a:rPr lang="en-US" dirty="0"/>
              <a:t> is a senior communications manager at the SFCTA and will be assisting with outreach. Mike </a:t>
            </a:r>
            <a:r>
              <a:rPr lang="en-US" dirty="0" err="1"/>
              <a:t>Sallaberry</a:t>
            </a:r>
            <a:r>
              <a:rPr lang="en-US" dirty="0"/>
              <a:t> is a senior transportation engineer with the SFMTA who our partners on this project. His team at the SFMTA will be leading concept development for this effort, which I’ll say more about in a minute.</a:t>
            </a:r>
          </a:p>
          <a:p>
            <a:endParaRPr lang="en-US" dirty="0"/>
          </a:p>
          <a:p>
            <a:r>
              <a:rPr lang="en-US" dirty="0"/>
              <a:t>Finally, Tiffany Gong, SFUSD’s architect has joined.</a:t>
            </a:r>
          </a:p>
          <a:p>
            <a:endParaRPr lang="en-US" dirty="0"/>
          </a:p>
          <a:p>
            <a:endParaRPr lang="en-US" dirty="0"/>
          </a:p>
        </p:txBody>
      </p:sp>
      <p:sp>
        <p:nvSpPr>
          <p:cNvPr id="4" name="Slide Number Placeholder 3"/>
          <p:cNvSpPr>
            <a:spLocks noGrp="1"/>
          </p:cNvSpPr>
          <p:nvPr>
            <p:ph type="sldNum" sz="quarter" idx="5"/>
          </p:nvPr>
        </p:nvSpPr>
        <p:spPr/>
        <p:txBody>
          <a:bodyPr/>
          <a:lstStyle/>
          <a:p>
            <a:fld id="{0EAB8FB1-BFE2-2345-8B78-5F94D8324521}" type="slidenum">
              <a:rPr lang="en-US" smtClean="0"/>
              <a:t>1</a:t>
            </a:fld>
            <a:endParaRPr lang="en-US"/>
          </a:p>
        </p:txBody>
      </p:sp>
    </p:spTree>
    <p:extLst>
      <p:ext uri="{BB962C8B-B14F-4D97-AF65-F5344CB8AC3E}">
        <p14:creationId xmlns:p14="http://schemas.microsoft.com/office/powerpoint/2010/main" val="2575953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for comments and questions here.  Take </a:t>
            </a:r>
            <a:r>
              <a:rPr lang="en-US" dirty="0" err="1"/>
              <a:t>appromixately</a:t>
            </a:r>
            <a:r>
              <a:rPr lang="en-US" dirty="0"/>
              <a:t> 5.</a:t>
            </a:r>
          </a:p>
          <a:p>
            <a:endParaRPr lang="en-US" dirty="0"/>
          </a:p>
          <a:p>
            <a:r>
              <a:rPr lang="en-US" dirty="0"/>
              <a:t>Conclude and lead people to </a:t>
            </a:r>
            <a:r>
              <a:rPr lang="en-US" dirty="0" err="1"/>
              <a:t>Baords</a:t>
            </a:r>
            <a:endParaRPr lang="en-US" dirty="0"/>
          </a:p>
        </p:txBody>
      </p:sp>
      <p:sp>
        <p:nvSpPr>
          <p:cNvPr id="4" name="Slide Number Placeholder 3"/>
          <p:cNvSpPr>
            <a:spLocks noGrp="1"/>
          </p:cNvSpPr>
          <p:nvPr>
            <p:ph type="sldNum" sz="quarter" idx="5"/>
          </p:nvPr>
        </p:nvSpPr>
        <p:spPr/>
        <p:txBody>
          <a:bodyPr/>
          <a:lstStyle/>
          <a:p>
            <a:fld id="{0EAB8FB1-BFE2-2345-8B78-5F94D8324521}" type="slidenum">
              <a:rPr lang="en-US" smtClean="0"/>
              <a:t>10</a:t>
            </a:fld>
            <a:endParaRPr lang="en-US"/>
          </a:p>
        </p:txBody>
      </p:sp>
    </p:spTree>
    <p:extLst>
      <p:ext uri="{BB962C8B-B14F-4D97-AF65-F5344CB8AC3E}">
        <p14:creationId xmlns:p14="http://schemas.microsoft.com/office/powerpoint/2010/main" val="1645153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8FB1-BFE2-2345-8B78-5F94D8324521}" type="slidenum">
              <a:rPr lang="en-US" smtClean="0"/>
              <a:t>11</a:t>
            </a:fld>
            <a:endParaRPr lang="en-US"/>
          </a:p>
        </p:txBody>
      </p:sp>
    </p:spTree>
    <p:extLst>
      <p:ext uri="{BB962C8B-B14F-4D97-AF65-F5344CB8AC3E}">
        <p14:creationId xmlns:p14="http://schemas.microsoft.com/office/powerpoint/2010/main" val="3031370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linger here because I know you all are intimately familiar with this project, but it is the impetus for our effort:</a:t>
            </a:r>
          </a:p>
          <a:p>
            <a:endParaRPr lang="en-US" dirty="0"/>
          </a:p>
          <a:p>
            <a:r>
              <a:rPr lang="en-US" dirty="0"/>
              <a:t>SFUSD is building a new elementary school in MB. They currently hoping to complete construction in 2025.</a:t>
            </a:r>
          </a:p>
          <a:p>
            <a:endParaRPr lang="en-US" dirty="0"/>
          </a:p>
          <a:p>
            <a:r>
              <a:rPr lang="en-US" dirty="0"/>
              <a:t>Besides the elementary school, the building will also contain a professional development center for high schoolers as well as professional development resources for staff.</a:t>
            </a:r>
          </a:p>
        </p:txBody>
      </p:sp>
      <p:sp>
        <p:nvSpPr>
          <p:cNvPr id="4" name="Slide Number Placeholder 3"/>
          <p:cNvSpPr>
            <a:spLocks noGrp="1"/>
          </p:cNvSpPr>
          <p:nvPr>
            <p:ph type="sldNum" sz="quarter" idx="5"/>
          </p:nvPr>
        </p:nvSpPr>
        <p:spPr/>
        <p:txBody>
          <a:bodyPr/>
          <a:lstStyle/>
          <a:p>
            <a:fld id="{0EAB8FB1-BFE2-2345-8B78-5F94D8324521}" type="slidenum">
              <a:rPr lang="en-US" smtClean="0"/>
              <a:t>2</a:t>
            </a:fld>
            <a:endParaRPr lang="en-US"/>
          </a:p>
        </p:txBody>
      </p:sp>
    </p:spTree>
    <p:extLst>
      <p:ext uri="{BB962C8B-B14F-4D97-AF65-F5344CB8AC3E}">
        <p14:creationId xmlns:p14="http://schemas.microsoft.com/office/powerpoint/2010/main" val="3402167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Mission Bay School Access Plan propose to improve on these existing conditions?</a:t>
            </a:r>
          </a:p>
          <a:p>
            <a:endParaRPr lang="en-US" dirty="0"/>
          </a:p>
          <a:p>
            <a:r>
              <a:rPr lang="en-US" dirty="0"/>
              <a:t>Start with our project goals. These will be used to guide concept designs and recommendations. We’ve just covered some of the safety and connectivity conditions, but our third study goal is accountability. To us that means ensuring a robust engagement process, and that we bring forward feasible recommendations complete with an implementation and funding plan.</a:t>
            </a:r>
          </a:p>
          <a:p>
            <a:endParaRPr lang="en-US" dirty="0"/>
          </a:p>
          <a:p>
            <a:endParaRPr lang="en-US" dirty="0"/>
          </a:p>
          <a:p>
            <a:r>
              <a:rPr lang="en-US" dirty="0"/>
              <a:t>Our Core study scope involves three steps:</a:t>
            </a:r>
          </a:p>
          <a:p>
            <a:r>
              <a:rPr lang="en-US" dirty="0"/>
              <a:t>   - Identify “Key Barriers”, then </a:t>
            </a:r>
          </a:p>
          <a:p>
            <a:r>
              <a:rPr lang="en-US" dirty="0"/>
              <a:t>    - Design 1-2 solutions for most acute barriers. Commissioner Dorsey’s office has set aside $90k for implementation. It’s not enough to complete a major street or intersection redesign, but it could be used as matching funds for competitive grants, or to advance detailed design as additional funds are lined up</a:t>
            </a:r>
          </a:p>
          <a:p>
            <a:r>
              <a:rPr lang="en-US" dirty="0"/>
              <a:t>    -   Beyond 102 design solutions, we will also identify road segments which need improvements to connect to the school site’s broader transportation network</a:t>
            </a:r>
          </a:p>
        </p:txBody>
      </p:sp>
      <p:sp>
        <p:nvSpPr>
          <p:cNvPr id="4" name="Slide Number Placeholder 3"/>
          <p:cNvSpPr>
            <a:spLocks noGrp="1"/>
          </p:cNvSpPr>
          <p:nvPr>
            <p:ph type="sldNum" sz="quarter" idx="5"/>
          </p:nvPr>
        </p:nvSpPr>
        <p:spPr/>
        <p:txBody>
          <a:bodyPr/>
          <a:lstStyle/>
          <a:p>
            <a:fld id="{0EAB8FB1-BFE2-2345-8B78-5F94D8324521}" type="slidenum">
              <a:rPr lang="en-US" smtClean="0"/>
              <a:t>3</a:t>
            </a:fld>
            <a:endParaRPr lang="en-US"/>
          </a:p>
        </p:txBody>
      </p:sp>
    </p:spTree>
    <p:extLst>
      <p:ext uri="{BB962C8B-B14F-4D97-AF65-F5344CB8AC3E}">
        <p14:creationId xmlns:p14="http://schemas.microsoft.com/office/powerpoint/2010/main" val="404826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thing, but Getting the new school via sustainable transportation under existing conditions isn’t trivial. This is where my agency comes in and this effort comes in. District 6 Supervisor and transportation authority commissioner Matt Dorsey has requested the San Francisco County Transportation Authority ensure the school is well connected sustainable transportation, especially to the city’s bicycle network.</a:t>
            </a:r>
          </a:p>
          <a:p>
            <a:endParaRPr lang="en-US" dirty="0"/>
          </a:p>
          <a:p>
            <a:r>
              <a:rPr lang="en-US" dirty="0"/>
              <a:t>The map we see here is the existing bicycle network. Darker lines indicate higher quality facilities.</a:t>
            </a:r>
          </a:p>
          <a:p>
            <a:endParaRPr lang="en-US" dirty="0"/>
          </a:p>
          <a:p>
            <a:r>
              <a:rPr lang="en-US" dirty="0"/>
              <a:t>We see that there are some high-quality facilities relatively near the school site, but that these generally fail to connect to the school itself. </a:t>
            </a:r>
            <a:r>
              <a:rPr lang="en-US" sz="1800" b="0" i="0" u="none" strike="noStrike" dirty="0">
                <a:solidFill>
                  <a:srgbClr val="000000"/>
                </a:solidFill>
                <a:effectLst/>
                <a:latin typeface="Arial" panose="020B0604020202020204" pitchFamily="34" charset="0"/>
              </a:rPr>
              <a:t>Mission Bay Drive is the only street on San Francisco’s existing active transportation network which connects to the school site, but it’s what we call a “class 3 facility” meaning that people biking share road space with vehicles. Mission Bay Drive, passing underneath I-280 has bicycle lanes, but the connection is not contiguous.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AB8FB1-BFE2-2345-8B78-5F94D8324521}" type="slidenum">
              <a:rPr lang="en-US" smtClean="0"/>
              <a:t>4</a:t>
            </a:fld>
            <a:endParaRPr lang="en-US"/>
          </a:p>
        </p:txBody>
      </p:sp>
    </p:spTree>
    <p:extLst>
      <p:ext uri="{BB962C8B-B14F-4D97-AF65-F5344CB8AC3E}">
        <p14:creationId xmlns:p14="http://schemas.microsoft.com/office/powerpoint/2010/main" val="236567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transit we, we see that Mission Bay is served by several Muni lines. </a:t>
            </a:r>
          </a:p>
          <a:p>
            <a:endParaRPr lang="en-US" dirty="0"/>
          </a:p>
          <a:p>
            <a:r>
              <a:rPr lang="en-US" dirty="0"/>
              <a:t>The neighborhood is also served by quite a few shuttles. Stops here are indicated with light blue dots. </a:t>
            </a:r>
          </a:p>
          <a:p>
            <a:r>
              <a:rPr lang="en-US" dirty="0"/>
              <a:t>These shuttles are operated by both UCSF and the Mission Bay Transportation Management Association</a:t>
            </a:r>
          </a:p>
          <a:p>
            <a:endParaRPr lang="en-US" dirty="0"/>
          </a:p>
          <a:p>
            <a:r>
              <a:rPr lang="en-US" dirty="0"/>
              <a:t>We want to work with these private shuttle operators to understand whether there are opportunities to serve students and caregivers while ensuring comfortable walking routes from existing SFMTA transit.</a:t>
            </a:r>
          </a:p>
          <a:p>
            <a:endParaRPr lang="en-US" dirty="0"/>
          </a:p>
          <a:p>
            <a:endParaRPr lang="en-US" dirty="0"/>
          </a:p>
        </p:txBody>
      </p:sp>
      <p:sp>
        <p:nvSpPr>
          <p:cNvPr id="4" name="Slide Number Placeholder 3"/>
          <p:cNvSpPr>
            <a:spLocks noGrp="1"/>
          </p:cNvSpPr>
          <p:nvPr>
            <p:ph type="sldNum" sz="quarter" idx="5"/>
          </p:nvPr>
        </p:nvSpPr>
        <p:spPr/>
        <p:txBody>
          <a:bodyPr/>
          <a:lstStyle/>
          <a:p>
            <a:fld id="{0EAB8FB1-BFE2-2345-8B78-5F94D8324521}" type="slidenum">
              <a:rPr lang="en-US" smtClean="0"/>
              <a:t>5</a:t>
            </a:fld>
            <a:endParaRPr lang="en-US"/>
          </a:p>
        </p:txBody>
      </p:sp>
    </p:spTree>
    <p:extLst>
      <p:ext uri="{BB962C8B-B14F-4D97-AF65-F5344CB8AC3E}">
        <p14:creationId xmlns:p14="http://schemas.microsoft.com/office/powerpoint/2010/main" val="1742322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better connecting connecting the school to sustainable transportation, we’re also looking to ensure connections are safe for all ages and abilities</a:t>
            </a:r>
          </a:p>
          <a:p>
            <a:endParaRPr lang="en-US" dirty="0"/>
          </a:p>
          <a:p>
            <a:r>
              <a:rPr lang="en-US" dirty="0"/>
              <a:t>Here you see collisions which involved a pedestrian or bicyclist.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key take away from this map is that collisions involving bicycles and pedestrians have occurred throughout the Mission Bay neighborhood, but have been concentrated along Mission Bay’s arterial corridors including 3rd Street, 4th Street, and 16th Street. Of course, this could change as the new school opens, shifting trip patterns.</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We also see that within ¼ mile of the school site, there have been more collisions between vehicles and cyclists than between vehicles and pedestrians.</a:t>
            </a:r>
            <a:endParaRPr lang="en-US" dirty="0"/>
          </a:p>
        </p:txBody>
      </p:sp>
      <p:sp>
        <p:nvSpPr>
          <p:cNvPr id="4" name="Slide Number Placeholder 3"/>
          <p:cNvSpPr>
            <a:spLocks noGrp="1"/>
          </p:cNvSpPr>
          <p:nvPr>
            <p:ph type="sldNum" sz="quarter" idx="5"/>
          </p:nvPr>
        </p:nvSpPr>
        <p:spPr/>
        <p:txBody>
          <a:bodyPr/>
          <a:lstStyle/>
          <a:p>
            <a:fld id="{0EAB8FB1-BFE2-2345-8B78-5F94D8324521}" type="slidenum">
              <a:rPr lang="en-US" smtClean="0"/>
              <a:t>6</a:t>
            </a:fld>
            <a:endParaRPr lang="en-US"/>
          </a:p>
        </p:txBody>
      </p:sp>
    </p:spTree>
    <p:extLst>
      <p:ext uri="{BB962C8B-B14F-4D97-AF65-F5344CB8AC3E}">
        <p14:creationId xmlns:p14="http://schemas.microsoft.com/office/powerpoint/2010/main" val="2197477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8FB1-BFE2-2345-8B78-5F94D8324521}" type="slidenum">
              <a:rPr lang="en-US" smtClean="0"/>
              <a:t>7</a:t>
            </a:fld>
            <a:endParaRPr lang="en-US"/>
          </a:p>
        </p:txBody>
      </p:sp>
    </p:spTree>
    <p:extLst>
      <p:ext uri="{BB962C8B-B14F-4D97-AF65-F5344CB8AC3E}">
        <p14:creationId xmlns:p14="http://schemas.microsoft.com/office/powerpoint/2010/main" val="2926558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B8FB1-BFE2-2345-8B78-5F94D8324521}" type="slidenum">
              <a:rPr lang="en-US" smtClean="0"/>
              <a:t>8</a:t>
            </a:fld>
            <a:endParaRPr lang="en-US"/>
          </a:p>
        </p:txBody>
      </p:sp>
    </p:spTree>
    <p:extLst>
      <p:ext uri="{BB962C8B-B14F-4D97-AF65-F5344CB8AC3E}">
        <p14:creationId xmlns:p14="http://schemas.microsoft.com/office/powerpoint/2010/main" val="372999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DO WE WANT TO ASK FOR COMMUNITY INPUT ON HOW TO WEIGH THE PRELIMINARY FEASIBILITY METRIC? </a:t>
            </a:r>
            <a:r>
              <a:rPr lang="en-US" dirty="0" err="1">
                <a:highlight>
                  <a:srgbClr val="FFFF00"/>
                </a:highlight>
              </a:rPr>
              <a:t>Ie</a:t>
            </a:r>
            <a:r>
              <a:rPr lang="en-US" dirty="0">
                <a:highlight>
                  <a:srgbClr val="FFFF00"/>
                </a:highlight>
              </a:rPr>
              <a:t> – WOULD YOU PREFER WE TACKLE THE SIMPLER ISSUES AND DELIVER PROJECTS MORE QUICKLY, OR IS THAT LESS IMPORTANT TO YOU?</a:t>
            </a:r>
          </a:p>
        </p:txBody>
      </p:sp>
      <p:sp>
        <p:nvSpPr>
          <p:cNvPr id="4" name="Slide Number Placeholder 3"/>
          <p:cNvSpPr>
            <a:spLocks noGrp="1"/>
          </p:cNvSpPr>
          <p:nvPr>
            <p:ph type="sldNum" sz="quarter" idx="5"/>
          </p:nvPr>
        </p:nvSpPr>
        <p:spPr/>
        <p:txBody>
          <a:bodyPr/>
          <a:lstStyle/>
          <a:p>
            <a:fld id="{0EAB8FB1-BFE2-2345-8B78-5F94D8324521}" type="slidenum">
              <a:rPr lang="en-US" smtClean="0"/>
              <a:t>9</a:t>
            </a:fld>
            <a:endParaRPr lang="en-US"/>
          </a:p>
        </p:txBody>
      </p:sp>
    </p:spTree>
    <p:extLst>
      <p:ext uri="{BB962C8B-B14F-4D97-AF65-F5344CB8AC3E}">
        <p14:creationId xmlns:p14="http://schemas.microsoft.com/office/powerpoint/2010/main" val="1593513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F1B17D-794C-2045-83C9-1AFC4DC630FE}"/>
              </a:ext>
              <a:ext uri="{C183D7F6-B498-43B3-948B-1728B52AA6E4}">
                <adec:decorative xmlns:adec="http://schemas.microsoft.com/office/drawing/2017/decorative" val="1"/>
              </a:ext>
            </a:extLst>
          </p:cNvPr>
          <p:cNvPicPr>
            <a:picLocks noChangeAspect="1"/>
          </p:cNvPicPr>
          <p:nvPr userDrawn="1"/>
        </p:nvPicPr>
        <p:blipFill rotWithShape="1">
          <a:blip r:embed="rId2">
            <a:alphaModFix amt="51000"/>
            <a:extLst>
              <a:ext uri="{28A0092B-C50C-407E-A947-70E740481C1C}">
                <a14:useLocalDpi xmlns:a14="http://schemas.microsoft.com/office/drawing/2010/main" val="0"/>
              </a:ext>
            </a:extLst>
          </a:blip>
          <a:srcRect l="75" t="17379" r="75" b="120"/>
          <a:stretch/>
        </p:blipFill>
        <p:spPr>
          <a:xfrm>
            <a:off x="162911" y="162910"/>
            <a:ext cx="11866179" cy="6532180"/>
          </a:xfrm>
          <a:prstGeom prst="rect">
            <a:avLst/>
          </a:prstGeom>
          <a:solidFill>
            <a:srgbClr val="A0D0CB">
              <a:alpha val="57000"/>
            </a:srgbClr>
          </a:solidFill>
        </p:spPr>
      </p:pic>
      <p:sp>
        <p:nvSpPr>
          <p:cNvPr id="12" name="Text Placeholder 11">
            <a:extLst>
              <a:ext uri="{FF2B5EF4-FFF2-40B4-BE49-F238E27FC236}">
                <a16:creationId xmlns:a16="http://schemas.microsoft.com/office/drawing/2014/main" id="{0E512DC8-C2E1-214F-A484-3CE0F7CE9103}"/>
              </a:ext>
            </a:extLst>
          </p:cNvPr>
          <p:cNvSpPr>
            <a:spLocks noGrp="1"/>
          </p:cNvSpPr>
          <p:nvPr>
            <p:ph type="body" sz="quarter" idx="13" hasCustomPrompt="1"/>
          </p:nvPr>
        </p:nvSpPr>
        <p:spPr>
          <a:xfrm>
            <a:off x="838200" y="796637"/>
            <a:ext cx="10515600" cy="4062525"/>
          </a:xfrm>
          <a:effectLst/>
        </p:spPr>
        <p:txBody>
          <a:bodyPr>
            <a:noAutofit/>
          </a:bodyPr>
          <a:lstStyle>
            <a:lvl1pPr marL="6350" indent="0">
              <a:lnSpc>
                <a:spcPct val="90000"/>
              </a:lnSpc>
              <a:spcAft>
                <a:spcPts val="1600"/>
              </a:spcAft>
              <a:buNone/>
              <a:tabLst/>
              <a:defRPr sz="7200" b="1" i="0">
                <a:solidFill>
                  <a:srgbClr val="1C355E"/>
                </a:solidFill>
                <a:latin typeface="Avenir Next LT Pro" panose="020B0504020202020204" pitchFamily="34" charset="0"/>
              </a:defRPr>
            </a:lvl1pPr>
            <a:lvl2pPr marL="6350" indent="0">
              <a:spcAft>
                <a:spcPts val="1600"/>
              </a:spcAft>
              <a:buNone/>
              <a:tabLst/>
              <a:defRPr>
                <a:solidFill>
                  <a:srgbClr val="1C355E"/>
                </a:solidFill>
                <a:latin typeface="Avenir Next LT Pro" panose="020B0504020202020204" pitchFamily="34" charset="0"/>
              </a:defRPr>
            </a:lvl2pPr>
            <a:lvl3pPr marL="6350" indent="0">
              <a:lnSpc>
                <a:spcPct val="100000"/>
              </a:lnSpc>
              <a:buNone/>
              <a:tabLst/>
              <a:defRPr sz="1400">
                <a:solidFill>
                  <a:srgbClr val="1C355E"/>
                </a:solidFill>
                <a:latin typeface="Avenir Next LT Pro" panose="020B0504020202020204" pitchFamily="34" charset="0"/>
              </a:defRPr>
            </a:lvl3pPr>
            <a:lvl4pPr>
              <a:buNone/>
              <a:defRPr>
                <a:solidFill>
                  <a:schemeClr val="bg1"/>
                </a:solidFill>
              </a:defRPr>
            </a:lvl4pPr>
            <a:lvl5pPr>
              <a:buNone/>
              <a:defRPr>
                <a:solidFill>
                  <a:schemeClr val="bg1"/>
                </a:solidFill>
              </a:defRPr>
            </a:lvl5pPr>
          </a:lstStyle>
          <a:p>
            <a:pPr lvl="0"/>
            <a:r>
              <a:rPr lang="en-US" dirty="0"/>
              <a:t>Presentation Title goes in this space</a:t>
            </a:r>
          </a:p>
          <a:p>
            <a:pPr lvl="1"/>
            <a:r>
              <a:rPr lang="en-US" dirty="0"/>
              <a:t>Use the indent button for subtitle styles</a:t>
            </a:r>
          </a:p>
          <a:p>
            <a:pPr lvl="2"/>
            <a:r>
              <a:rPr lang="en-US" dirty="0"/>
              <a:t>Keep indenting to get this very small sub-subtitle</a:t>
            </a:r>
          </a:p>
        </p:txBody>
      </p:sp>
      <p:pic>
        <p:nvPicPr>
          <p:cNvPr id="14" name="Picture 13" descr="San Francisco County Transportation Authority logo">
            <a:extLst>
              <a:ext uri="{FF2B5EF4-FFF2-40B4-BE49-F238E27FC236}">
                <a16:creationId xmlns:a16="http://schemas.microsoft.com/office/drawing/2014/main" id="{8BA8CE1F-73E0-8445-BAFC-39579410D4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377236"/>
            <a:ext cx="2283691" cy="637309"/>
          </a:xfrm>
          <a:prstGeom prst="rect">
            <a:avLst/>
          </a:prstGeom>
        </p:spPr>
      </p:pic>
      <p:sp>
        <p:nvSpPr>
          <p:cNvPr id="16" name="Text Placeholder 15">
            <a:extLst>
              <a:ext uri="{FF2B5EF4-FFF2-40B4-BE49-F238E27FC236}">
                <a16:creationId xmlns:a16="http://schemas.microsoft.com/office/drawing/2014/main" id="{8CB75A8C-AAF0-7648-8B92-F02D94649ACE}"/>
              </a:ext>
            </a:extLst>
          </p:cNvPr>
          <p:cNvSpPr>
            <a:spLocks noGrp="1"/>
          </p:cNvSpPr>
          <p:nvPr>
            <p:ph type="body" sz="quarter" idx="14" hasCustomPrompt="1"/>
          </p:nvPr>
        </p:nvSpPr>
        <p:spPr>
          <a:xfrm>
            <a:off x="4301837" y="5377235"/>
            <a:ext cx="7051964" cy="637309"/>
          </a:xfrm>
        </p:spPr>
        <p:txBody>
          <a:bodyPr anchor="ctr" anchorCtr="0">
            <a:noAutofit/>
          </a:bodyPr>
          <a:lstStyle>
            <a:lvl1pPr marL="0" marR="0" indent="0" algn="r"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400" b="0" smtClean="0">
                <a:solidFill>
                  <a:srgbClr val="006C69"/>
                </a:solidFill>
                <a:effectLst/>
                <a:latin typeface="Franklin Gothic Book" panose="020B0503020102020204" pitchFamily="34" charset="0"/>
              </a:defRPr>
            </a:lvl1pPr>
            <a:lvl2pPr algn="r">
              <a:defRPr sz="1400">
                <a:latin typeface="Franklin Gothic Book" panose="020B0503020102020204" pitchFamily="34" charset="0"/>
              </a:defRPr>
            </a:lvl2pPr>
            <a:lvl3pPr algn="r">
              <a:defRPr sz="1400">
                <a:latin typeface="Franklin Gothic Book" panose="020B0503020102020204" pitchFamily="34" charset="0"/>
              </a:defRPr>
            </a:lvl3pPr>
            <a:lvl4pPr algn="r">
              <a:defRPr sz="1400">
                <a:latin typeface="Franklin Gothic Book" panose="020B0503020102020204" pitchFamily="34" charset="0"/>
              </a:defRPr>
            </a:lvl4pPr>
            <a:lvl5pPr algn="r">
              <a:defRPr sz="1400">
                <a:latin typeface="Franklin Gothic Book" panose="020B0503020102020204" pitchFamily="34" charset="0"/>
              </a:defRPr>
            </a:lvl5pPr>
          </a:lstStyle>
          <a:p>
            <a:pPr lvl="0"/>
            <a:r>
              <a:rPr lang="en-US" dirty="0"/>
              <a:t>Committee Name — Agenda Item 1</a:t>
            </a:r>
          </a:p>
          <a:p>
            <a:pPr lvl="0"/>
            <a:r>
              <a:rPr lang="en-US" dirty="0"/>
              <a:t>January 1, 2021</a:t>
            </a:r>
          </a:p>
        </p:txBody>
      </p:sp>
      <p:cxnSp>
        <p:nvCxnSpPr>
          <p:cNvPr id="4" name="Straight Connector 3">
            <a:extLst>
              <a:ext uri="{FF2B5EF4-FFF2-40B4-BE49-F238E27FC236}">
                <a16:creationId xmlns:a16="http://schemas.microsoft.com/office/drawing/2014/main" id="{95A044EF-881A-744F-A6FE-A76BC08E7C04}"/>
              </a:ext>
              <a:ext uri="{C183D7F6-B498-43B3-948B-1728B52AA6E4}">
                <adec:decorative xmlns:adec="http://schemas.microsoft.com/office/drawing/2017/decorative" val="1"/>
              </a:ext>
            </a:extLst>
          </p:cNvPr>
          <p:cNvCxnSpPr>
            <a:cxnSpLocks/>
          </p:cNvCxnSpPr>
          <p:nvPr userDrawn="1"/>
        </p:nvCxnSpPr>
        <p:spPr>
          <a:xfrm>
            <a:off x="838200" y="5175199"/>
            <a:ext cx="1051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87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2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0EADA-2FC3-4CA7-A230-410E408A974C}"/>
              </a:ext>
            </a:extLst>
          </p:cNvPr>
          <p:cNvSpPr>
            <a:spLocks noGrp="1"/>
          </p:cNvSpPr>
          <p:nvPr>
            <p:ph idx="1"/>
          </p:nvPr>
        </p:nvSpPr>
        <p:spPr>
          <a:xfrm>
            <a:off x="557766" y="505690"/>
            <a:ext cx="3425414" cy="5465619"/>
          </a:xfrm>
        </p:spPr>
        <p:txBody>
          <a:bodyPr>
            <a:noAutofit/>
          </a:bodyPr>
          <a:lstStyle>
            <a:lvl1pPr>
              <a:spcAft>
                <a:spcPts val="1600"/>
              </a:spcAft>
              <a:defRPr sz="3600">
                <a:solidFill>
                  <a:srgbClr val="006C69"/>
                </a:solidFill>
                <a:latin typeface="Avenir Next LT Pro" panose="020B0504020202020204" pitchFamily="34" charset="0"/>
              </a:defRPr>
            </a:lvl1pPr>
            <a:lvl2pPr>
              <a:defRPr b="1">
                <a:latin typeface="Avenir Next LT Pro" panose="020B0504020202020204" pitchFamily="34" charset="0"/>
              </a:defRPr>
            </a:lvl2pPr>
            <a:lvl3pPr marL="6350" indent="0">
              <a:buNone/>
              <a:tabLst/>
              <a:defRPr sz="2800">
                <a:latin typeface="Avenir Next LT Pro" panose="020B0504020202020204" pitchFamily="34" charset="0"/>
              </a:defRPr>
            </a:lvl3pPr>
            <a:lvl4pPr marL="288925" indent="-282575">
              <a:buFont typeface="System Font Regular"/>
              <a:buChar char="●"/>
              <a:tabLst/>
              <a:defRPr sz="2400">
                <a:latin typeface="Avenir Next LT Pro" panose="020B0504020202020204" pitchFamily="34" charset="0"/>
              </a:defRPr>
            </a:lvl4pPr>
            <a:lvl5pPr marL="571500" indent="-282575">
              <a:buFont typeface="System Font Regular"/>
              <a:buChar char="-"/>
              <a:tabLst/>
              <a:defRPr>
                <a:latin typeface="Avenir Next LT Pro" panose="020B0504020202020204" pitchFamily="34" charset="0"/>
              </a:defRPr>
            </a:lvl5pPr>
            <a:lvl6pPr marL="862013" indent="-220663">
              <a:buFont typeface="System Font Regular"/>
              <a:buChar char="◦"/>
              <a:tabLst/>
              <a:defRPr>
                <a:latin typeface="Avenir Next LT Pro" panose="020B0504020202020204"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3">
            <a:extLst>
              <a:ext uri="{FF2B5EF4-FFF2-40B4-BE49-F238E27FC236}">
                <a16:creationId xmlns:a16="http://schemas.microsoft.com/office/drawing/2014/main" id="{FBF71760-AE57-834F-AA4E-CFF43FBE2928}"/>
              </a:ext>
            </a:extLst>
          </p:cNvPr>
          <p:cNvSpPr>
            <a:spLocks noGrp="1"/>
          </p:cNvSpPr>
          <p:nvPr>
            <p:ph type="pic" sz="quarter" idx="14"/>
          </p:nvPr>
        </p:nvSpPr>
        <p:spPr>
          <a:xfrm>
            <a:off x="4380351" y="557766"/>
            <a:ext cx="3430671" cy="5413543"/>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CC9D5EDF-2F05-A1A1-21DF-F4F6F7C20AD8}"/>
              </a:ext>
            </a:extLst>
          </p:cNvPr>
          <p:cNvSpPr>
            <a:spLocks noGrp="1"/>
          </p:cNvSpPr>
          <p:nvPr>
            <p:ph type="body" sz="quarter" idx="16" hasCustomPrompt="1"/>
          </p:nvPr>
        </p:nvSpPr>
        <p:spPr>
          <a:xfrm>
            <a:off x="5510360"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8203562" y="557766"/>
            <a:ext cx="3430671" cy="5413543"/>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8" name="Text Placeholder 8">
            <a:extLst>
              <a:ext uri="{FF2B5EF4-FFF2-40B4-BE49-F238E27FC236}">
                <a16:creationId xmlns:a16="http://schemas.microsoft.com/office/drawing/2014/main" id="{5592AA8E-89B9-44BA-2FFD-AE0AC113E36A}"/>
              </a:ext>
            </a:extLst>
          </p:cNvPr>
          <p:cNvSpPr>
            <a:spLocks noGrp="1"/>
          </p:cNvSpPr>
          <p:nvPr>
            <p:ph type="body" sz="quarter" idx="15" hasCustomPrompt="1"/>
          </p:nvPr>
        </p:nvSpPr>
        <p:spPr>
          <a:xfrm>
            <a:off x="9333571"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7" name="Picture 6" descr="San Francisco County Transportation Authority logo">
            <a:extLst>
              <a:ext uri="{FF2B5EF4-FFF2-40B4-BE49-F238E27FC236}">
                <a16:creationId xmlns:a16="http://schemas.microsoft.com/office/drawing/2014/main" id="{A7D8044D-6220-3C4D-871B-9ED7B816A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2" name="Slide Number Placeholder 5">
            <a:extLst>
              <a:ext uri="{FF2B5EF4-FFF2-40B4-BE49-F238E27FC236}">
                <a16:creationId xmlns:a16="http://schemas.microsoft.com/office/drawing/2014/main" id="{D161E9B5-E1F4-594A-8C24-B2614D92ADFB}"/>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221128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1 photo">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4B21311-1436-1040-B0A9-F5EEE2B2A2AE}"/>
              </a:ext>
            </a:extLst>
          </p:cNvPr>
          <p:cNvSpPr>
            <a:spLocks noGrp="1"/>
          </p:cNvSpPr>
          <p:nvPr>
            <p:ph type="title"/>
          </p:nvPr>
        </p:nvSpPr>
        <p:spPr>
          <a:xfrm>
            <a:off x="557765" y="505691"/>
            <a:ext cx="11076468" cy="553998"/>
          </a:xfrm>
        </p:spPr>
        <p:txBody>
          <a:bodyPr wrap="square" anchor="t" anchorCtr="0">
            <a:noAutofit/>
          </a:bodyPr>
          <a:lstStyle>
            <a:lvl1pPr>
              <a:lnSpc>
                <a:spcPct val="100000"/>
              </a:lnSpc>
              <a:spcAft>
                <a:spcPts val="1600"/>
              </a:spcAft>
              <a:defRPr sz="3600">
                <a:latin typeface="Avenir Next LT Pro" panose="020B05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08CECA-24EA-A84A-8016-F0013760DCB1}"/>
              </a:ext>
            </a:extLst>
          </p:cNvPr>
          <p:cNvSpPr>
            <a:spLocks noGrp="1"/>
          </p:cNvSpPr>
          <p:nvPr>
            <p:ph type="body" sz="quarter" idx="15"/>
          </p:nvPr>
        </p:nvSpPr>
        <p:spPr>
          <a:xfrm>
            <a:off x="557766" y="1304259"/>
            <a:ext cx="7253256" cy="4667050"/>
          </a:xfrm>
        </p:spPr>
        <p:txBody>
          <a:bodyPr>
            <a:noAutofit/>
          </a:bodyPr>
          <a:lstStyle>
            <a:lvl1pPr>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8203562" y="1304260"/>
            <a:ext cx="3430671" cy="4667050"/>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8" name="Text Placeholder 8">
            <a:extLst>
              <a:ext uri="{FF2B5EF4-FFF2-40B4-BE49-F238E27FC236}">
                <a16:creationId xmlns:a16="http://schemas.microsoft.com/office/drawing/2014/main" id="{6A1DE714-9302-CAB7-D899-D332B87ADBF3}"/>
              </a:ext>
            </a:extLst>
          </p:cNvPr>
          <p:cNvSpPr>
            <a:spLocks noGrp="1"/>
          </p:cNvSpPr>
          <p:nvPr>
            <p:ph type="body" sz="quarter" idx="16" hasCustomPrompt="1"/>
          </p:nvPr>
        </p:nvSpPr>
        <p:spPr>
          <a:xfrm>
            <a:off x="9333571"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7" name="Picture 6" descr="San Francisco County Transportation Authority logo">
            <a:extLst>
              <a:ext uri="{FF2B5EF4-FFF2-40B4-BE49-F238E27FC236}">
                <a16:creationId xmlns:a16="http://schemas.microsoft.com/office/drawing/2014/main" id="{A7D8044D-6220-3C4D-871B-9ED7B816A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5" name="Slide Number Placeholder 5">
            <a:extLst>
              <a:ext uri="{FF2B5EF4-FFF2-40B4-BE49-F238E27FC236}">
                <a16:creationId xmlns:a16="http://schemas.microsoft.com/office/drawing/2014/main" id="{A804AF1C-A0B5-DD45-836C-B36094DF797B}"/>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2031884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2 photo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4B21311-1436-1040-B0A9-F5EEE2B2A2AE}"/>
              </a:ext>
            </a:extLst>
          </p:cNvPr>
          <p:cNvSpPr>
            <a:spLocks noGrp="1"/>
          </p:cNvSpPr>
          <p:nvPr>
            <p:ph type="title"/>
          </p:nvPr>
        </p:nvSpPr>
        <p:spPr>
          <a:xfrm>
            <a:off x="557765" y="505691"/>
            <a:ext cx="11076468" cy="553998"/>
          </a:xfrm>
        </p:spPr>
        <p:txBody>
          <a:bodyPr wrap="square" anchor="t" anchorCtr="0">
            <a:noAutofit/>
          </a:bodyPr>
          <a:lstStyle>
            <a:lvl1pPr>
              <a:lnSpc>
                <a:spcPct val="100000"/>
              </a:lnSpc>
              <a:spcAft>
                <a:spcPts val="1600"/>
              </a:spcAft>
              <a:defRPr sz="3600">
                <a:latin typeface="Avenir Next LT Pro" panose="020B05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08CECA-24EA-A84A-8016-F0013760DCB1}"/>
              </a:ext>
            </a:extLst>
          </p:cNvPr>
          <p:cNvSpPr>
            <a:spLocks noGrp="1"/>
          </p:cNvSpPr>
          <p:nvPr>
            <p:ph type="body" sz="quarter" idx="15"/>
          </p:nvPr>
        </p:nvSpPr>
        <p:spPr>
          <a:xfrm>
            <a:off x="557766" y="1304259"/>
            <a:ext cx="3425414" cy="4667050"/>
          </a:xfrm>
        </p:spPr>
        <p:txBody>
          <a:bodyPr>
            <a:noAutofit/>
          </a:bodyPr>
          <a:lstStyle>
            <a:lvl1pPr>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a:extLst>
              <a:ext uri="{FF2B5EF4-FFF2-40B4-BE49-F238E27FC236}">
                <a16:creationId xmlns:a16="http://schemas.microsoft.com/office/drawing/2014/main" id="{3AA961F5-7DF2-6640-9011-9B26A5294E7F}"/>
              </a:ext>
            </a:extLst>
          </p:cNvPr>
          <p:cNvSpPr>
            <a:spLocks noGrp="1"/>
          </p:cNvSpPr>
          <p:nvPr>
            <p:ph type="pic" sz="quarter" idx="14"/>
          </p:nvPr>
        </p:nvSpPr>
        <p:spPr>
          <a:xfrm>
            <a:off x="4380351" y="1304260"/>
            <a:ext cx="3430671" cy="4667050"/>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AF21D514-80B9-FE06-AE20-00FFB36DFAD1}"/>
              </a:ext>
            </a:extLst>
          </p:cNvPr>
          <p:cNvSpPr>
            <a:spLocks noGrp="1"/>
          </p:cNvSpPr>
          <p:nvPr>
            <p:ph type="body" sz="quarter" idx="17" hasCustomPrompt="1"/>
          </p:nvPr>
        </p:nvSpPr>
        <p:spPr>
          <a:xfrm>
            <a:off x="5510360"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8203562" y="1304260"/>
            <a:ext cx="3430671" cy="4667050"/>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8" name="Text Placeholder 8">
            <a:extLst>
              <a:ext uri="{FF2B5EF4-FFF2-40B4-BE49-F238E27FC236}">
                <a16:creationId xmlns:a16="http://schemas.microsoft.com/office/drawing/2014/main" id="{6A1DE714-9302-CAB7-D899-D332B87ADBF3}"/>
              </a:ext>
            </a:extLst>
          </p:cNvPr>
          <p:cNvSpPr>
            <a:spLocks noGrp="1"/>
          </p:cNvSpPr>
          <p:nvPr>
            <p:ph type="body" sz="quarter" idx="16" hasCustomPrompt="1"/>
          </p:nvPr>
        </p:nvSpPr>
        <p:spPr>
          <a:xfrm>
            <a:off x="9333571"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7" name="Picture 6" descr="San Francisco County Transportation Authority logo">
            <a:extLst>
              <a:ext uri="{FF2B5EF4-FFF2-40B4-BE49-F238E27FC236}">
                <a16:creationId xmlns:a16="http://schemas.microsoft.com/office/drawing/2014/main" id="{A7D8044D-6220-3C4D-871B-9ED7B816A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5" name="Slide Number Placeholder 5">
            <a:extLst>
              <a:ext uri="{FF2B5EF4-FFF2-40B4-BE49-F238E27FC236}">
                <a16:creationId xmlns:a16="http://schemas.microsoft.com/office/drawing/2014/main" id="{A804AF1C-A0B5-DD45-836C-B36094DF797B}"/>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2879290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photo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4B21311-1436-1040-B0A9-F5EEE2B2A2AE}"/>
              </a:ext>
            </a:extLst>
          </p:cNvPr>
          <p:cNvSpPr>
            <a:spLocks noGrp="1"/>
          </p:cNvSpPr>
          <p:nvPr>
            <p:ph type="title"/>
          </p:nvPr>
        </p:nvSpPr>
        <p:spPr>
          <a:xfrm>
            <a:off x="557765" y="505691"/>
            <a:ext cx="11076468" cy="553998"/>
          </a:xfrm>
        </p:spPr>
        <p:txBody>
          <a:bodyPr wrap="square" anchor="t" anchorCtr="0">
            <a:noAutofit/>
          </a:bodyPr>
          <a:lstStyle>
            <a:lvl1pPr>
              <a:lnSpc>
                <a:spcPct val="100000"/>
              </a:lnSpc>
              <a:spcAft>
                <a:spcPts val="1600"/>
              </a:spcAft>
              <a:defRPr sz="3600">
                <a:latin typeface="Avenir Next LT Pro" panose="020B0504020202020204" pitchFamily="34" charset="0"/>
              </a:defRPr>
            </a:lvl1pPr>
          </a:lstStyle>
          <a:p>
            <a:r>
              <a:rPr lang="en-US"/>
              <a:t>Click to edit Master title style</a:t>
            </a:r>
            <a:endParaRPr lang="en-US" dirty="0"/>
          </a:p>
        </p:txBody>
      </p:sp>
      <p:sp>
        <p:nvSpPr>
          <p:cNvPr id="13" name="Picture Placeholder 3">
            <a:extLst>
              <a:ext uri="{FF2B5EF4-FFF2-40B4-BE49-F238E27FC236}">
                <a16:creationId xmlns:a16="http://schemas.microsoft.com/office/drawing/2014/main" id="{443B7764-6482-BF4C-90BC-D17F230836E1}"/>
              </a:ext>
            </a:extLst>
          </p:cNvPr>
          <p:cNvSpPr>
            <a:spLocks noGrp="1"/>
          </p:cNvSpPr>
          <p:nvPr>
            <p:ph type="pic" sz="quarter" idx="15"/>
          </p:nvPr>
        </p:nvSpPr>
        <p:spPr>
          <a:xfrm>
            <a:off x="557140" y="1304260"/>
            <a:ext cx="3430671" cy="4667050"/>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10" name="Text Placeholder 8">
            <a:extLst>
              <a:ext uri="{FF2B5EF4-FFF2-40B4-BE49-F238E27FC236}">
                <a16:creationId xmlns:a16="http://schemas.microsoft.com/office/drawing/2014/main" id="{23B48D0D-00E7-5D14-D754-F13F7CDCDB61}"/>
              </a:ext>
            </a:extLst>
          </p:cNvPr>
          <p:cNvSpPr>
            <a:spLocks noGrp="1"/>
          </p:cNvSpPr>
          <p:nvPr>
            <p:ph type="body" sz="quarter" idx="18" hasCustomPrompt="1"/>
          </p:nvPr>
        </p:nvSpPr>
        <p:spPr>
          <a:xfrm>
            <a:off x="1687149" y="5780489"/>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sp>
        <p:nvSpPr>
          <p:cNvPr id="12" name="Picture Placeholder 3">
            <a:extLst>
              <a:ext uri="{FF2B5EF4-FFF2-40B4-BE49-F238E27FC236}">
                <a16:creationId xmlns:a16="http://schemas.microsoft.com/office/drawing/2014/main" id="{3AA961F5-7DF2-6640-9011-9B26A5294E7F}"/>
              </a:ext>
            </a:extLst>
          </p:cNvPr>
          <p:cNvSpPr>
            <a:spLocks noGrp="1"/>
          </p:cNvSpPr>
          <p:nvPr>
            <p:ph type="pic" sz="quarter" idx="14"/>
          </p:nvPr>
        </p:nvSpPr>
        <p:spPr>
          <a:xfrm>
            <a:off x="4380351" y="1304260"/>
            <a:ext cx="3430671" cy="4667050"/>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90511155-7603-1CC9-9EEE-BD83EF341186}"/>
              </a:ext>
            </a:extLst>
          </p:cNvPr>
          <p:cNvSpPr>
            <a:spLocks noGrp="1"/>
          </p:cNvSpPr>
          <p:nvPr>
            <p:ph type="body" sz="quarter" idx="17" hasCustomPrompt="1"/>
          </p:nvPr>
        </p:nvSpPr>
        <p:spPr>
          <a:xfrm>
            <a:off x="5510360"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8203562" y="1304260"/>
            <a:ext cx="3430671" cy="4667050"/>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8" name="Text Placeholder 8">
            <a:extLst>
              <a:ext uri="{FF2B5EF4-FFF2-40B4-BE49-F238E27FC236}">
                <a16:creationId xmlns:a16="http://schemas.microsoft.com/office/drawing/2014/main" id="{2AE2EE7F-F378-812A-C4EC-734B4E663A40}"/>
              </a:ext>
            </a:extLst>
          </p:cNvPr>
          <p:cNvSpPr>
            <a:spLocks noGrp="1"/>
          </p:cNvSpPr>
          <p:nvPr>
            <p:ph type="body" sz="quarter" idx="16" hasCustomPrompt="1"/>
          </p:nvPr>
        </p:nvSpPr>
        <p:spPr>
          <a:xfrm>
            <a:off x="9333571"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7" name="Picture 6" descr="San Francisco County Transportation Authority logo">
            <a:extLst>
              <a:ext uri="{FF2B5EF4-FFF2-40B4-BE49-F238E27FC236}">
                <a16:creationId xmlns:a16="http://schemas.microsoft.com/office/drawing/2014/main" id="{A7D8044D-6220-3C4D-871B-9ED7B816A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5" name="Slide Number Placeholder 5">
            <a:extLst>
              <a:ext uri="{FF2B5EF4-FFF2-40B4-BE49-F238E27FC236}">
                <a16:creationId xmlns:a16="http://schemas.microsoft.com/office/drawing/2014/main" id="{D6F55303-A4EB-1341-A7DD-F265148F9BB1}"/>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1877467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1 photo">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4B21311-1436-1040-B0A9-F5EEE2B2A2AE}"/>
              </a:ext>
            </a:extLst>
          </p:cNvPr>
          <p:cNvSpPr>
            <a:spLocks noGrp="1"/>
          </p:cNvSpPr>
          <p:nvPr>
            <p:ph type="title"/>
          </p:nvPr>
        </p:nvSpPr>
        <p:spPr>
          <a:xfrm>
            <a:off x="557765" y="505691"/>
            <a:ext cx="11076468" cy="553998"/>
          </a:xfrm>
        </p:spPr>
        <p:txBody>
          <a:bodyPr wrap="square" anchor="t" anchorCtr="0">
            <a:noAutofit/>
          </a:bodyPr>
          <a:lstStyle>
            <a:lvl1pPr>
              <a:lnSpc>
                <a:spcPct val="100000"/>
              </a:lnSpc>
              <a:spcAft>
                <a:spcPts val="1600"/>
              </a:spcAft>
              <a:defRPr sz="3600">
                <a:latin typeface="Avenir Next LT Pro" panose="020B0504020202020204" pitchFamily="34" charset="0"/>
              </a:defRPr>
            </a:lvl1pPr>
          </a:lstStyle>
          <a:p>
            <a:r>
              <a:rPr lang="en-US"/>
              <a:t>Click to edit Master title style</a:t>
            </a:r>
            <a:endParaRPr lang="en-US" dirty="0"/>
          </a:p>
        </p:txBody>
      </p:sp>
      <p:sp>
        <p:nvSpPr>
          <p:cNvPr id="13" name="Picture Placeholder 3">
            <a:extLst>
              <a:ext uri="{FF2B5EF4-FFF2-40B4-BE49-F238E27FC236}">
                <a16:creationId xmlns:a16="http://schemas.microsoft.com/office/drawing/2014/main" id="{443B7764-6482-BF4C-90BC-D17F230836E1}"/>
              </a:ext>
            </a:extLst>
          </p:cNvPr>
          <p:cNvSpPr>
            <a:spLocks noGrp="1"/>
          </p:cNvSpPr>
          <p:nvPr>
            <p:ph type="pic" sz="quarter" idx="15"/>
          </p:nvPr>
        </p:nvSpPr>
        <p:spPr>
          <a:xfrm>
            <a:off x="557140" y="1304260"/>
            <a:ext cx="11076468" cy="4667050"/>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6" name="Text Placeholder 8">
            <a:extLst>
              <a:ext uri="{FF2B5EF4-FFF2-40B4-BE49-F238E27FC236}">
                <a16:creationId xmlns:a16="http://schemas.microsoft.com/office/drawing/2014/main" id="{9EC685A9-CD65-A7D8-A50D-0E6E7B51ABC9}"/>
              </a:ext>
            </a:extLst>
          </p:cNvPr>
          <p:cNvSpPr>
            <a:spLocks noGrp="1"/>
          </p:cNvSpPr>
          <p:nvPr>
            <p:ph type="body" sz="quarter" idx="16" hasCustomPrompt="1"/>
          </p:nvPr>
        </p:nvSpPr>
        <p:spPr>
          <a:xfrm>
            <a:off x="9333571"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7" name="Picture 6" descr="San Francisco County Transportation Authority logo">
            <a:extLst>
              <a:ext uri="{FF2B5EF4-FFF2-40B4-BE49-F238E27FC236}">
                <a16:creationId xmlns:a16="http://schemas.microsoft.com/office/drawing/2014/main" id="{A7D8044D-6220-3C4D-871B-9ED7B816A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5" name="Slide Number Placeholder 5">
            <a:extLst>
              <a:ext uri="{FF2B5EF4-FFF2-40B4-BE49-F238E27FC236}">
                <a16:creationId xmlns:a16="http://schemas.microsoft.com/office/drawing/2014/main" id="{D6F55303-A4EB-1341-A7DD-F265148F9BB1}"/>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2827144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4B21311-1436-1040-B0A9-F5EEE2B2A2AE}"/>
              </a:ext>
            </a:extLst>
          </p:cNvPr>
          <p:cNvSpPr>
            <a:spLocks noGrp="1"/>
          </p:cNvSpPr>
          <p:nvPr>
            <p:ph type="title"/>
          </p:nvPr>
        </p:nvSpPr>
        <p:spPr>
          <a:xfrm>
            <a:off x="557765" y="505691"/>
            <a:ext cx="11076468" cy="553998"/>
          </a:xfrm>
        </p:spPr>
        <p:txBody>
          <a:bodyPr wrap="square" anchor="t" anchorCtr="0">
            <a:noAutofit/>
          </a:bodyPr>
          <a:lstStyle>
            <a:lvl1pPr>
              <a:lnSpc>
                <a:spcPct val="100000"/>
              </a:lnSpc>
              <a:spcAft>
                <a:spcPts val="1600"/>
              </a:spcAft>
              <a:defRPr sz="3600">
                <a:latin typeface="Avenir Next LT Pro" panose="020B05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041603-856E-698B-1C88-913207893D0C}"/>
              </a:ext>
            </a:extLst>
          </p:cNvPr>
          <p:cNvSpPr>
            <a:spLocks noGrp="1"/>
          </p:cNvSpPr>
          <p:nvPr>
            <p:ph sz="quarter" idx="17"/>
          </p:nvPr>
        </p:nvSpPr>
        <p:spPr>
          <a:xfrm>
            <a:off x="557140" y="1304260"/>
            <a:ext cx="11076468" cy="4667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San Francisco County Transportation Authority logo">
            <a:extLst>
              <a:ext uri="{FF2B5EF4-FFF2-40B4-BE49-F238E27FC236}">
                <a16:creationId xmlns:a16="http://schemas.microsoft.com/office/drawing/2014/main" id="{A7D8044D-6220-3C4D-871B-9ED7B816A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5" name="Slide Number Placeholder 5">
            <a:extLst>
              <a:ext uri="{FF2B5EF4-FFF2-40B4-BE49-F238E27FC236}">
                <a16:creationId xmlns:a16="http://schemas.microsoft.com/office/drawing/2014/main" id="{D6F55303-A4EB-1341-A7DD-F265148F9BB1}"/>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2985647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title and 1 photo">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443B7764-6482-BF4C-90BC-D17F230836E1}"/>
              </a:ext>
            </a:extLst>
          </p:cNvPr>
          <p:cNvSpPr>
            <a:spLocks noGrp="1"/>
          </p:cNvSpPr>
          <p:nvPr>
            <p:ph type="pic" sz="quarter" idx="15"/>
          </p:nvPr>
        </p:nvSpPr>
        <p:spPr>
          <a:xfrm>
            <a:off x="162911" y="162910"/>
            <a:ext cx="11866179" cy="6532180"/>
          </a:xfrm>
          <a:solidFill>
            <a:schemeClr val="bg1">
              <a:lumMod val="85000"/>
            </a:schemeClr>
          </a:solidFill>
        </p:spPr>
        <p:txBody>
          <a:bodyPr anchor="ctr" anchorCtr="0"/>
          <a:lstStyle>
            <a:lvl1pPr algn="ctr">
              <a:defRPr>
                <a:latin typeface="Avenir Next LT Pro" panose="020B0504020202020204" pitchFamily="34" charset="0"/>
              </a:defRPr>
            </a:lvl1pPr>
          </a:lstStyle>
          <a:p>
            <a:r>
              <a:rPr lang="en-US"/>
              <a:t>Click icon to add picture</a:t>
            </a:r>
            <a:endParaRPr lang="en-US" dirty="0"/>
          </a:p>
        </p:txBody>
      </p:sp>
      <p:sp>
        <p:nvSpPr>
          <p:cNvPr id="3" name="Title 2">
            <a:extLst>
              <a:ext uri="{FF2B5EF4-FFF2-40B4-BE49-F238E27FC236}">
                <a16:creationId xmlns:a16="http://schemas.microsoft.com/office/drawing/2014/main" id="{9F9A259E-ADD2-6F49-A491-569FAEDBCA0C}"/>
              </a:ext>
            </a:extLst>
          </p:cNvPr>
          <p:cNvSpPr>
            <a:spLocks noGrp="1"/>
          </p:cNvSpPr>
          <p:nvPr>
            <p:ph type="title"/>
          </p:nvPr>
        </p:nvSpPr>
        <p:spPr>
          <a:xfrm>
            <a:off x="512795" y="505691"/>
            <a:ext cx="11166411" cy="553998"/>
          </a:xfrm>
          <a:solidFill>
            <a:schemeClr val="bg1">
              <a:alpha val="90000"/>
            </a:schemeClr>
          </a:solidFill>
        </p:spPr>
        <p:txBody>
          <a:bodyPr lIns="45720" rIns="45720" anchor="ctr" anchorCtr="0">
            <a:noAutofit/>
          </a:bodyPr>
          <a:lstStyle>
            <a:lvl1pPr>
              <a:lnSpc>
                <a:spcPct val="100000"/>
              </a:lnSpc>
              <a:defRPr sz="3600">
                <a:latin typeface="Avenir Next LT Pro" panose="020B0504020202020204" pitchFamily="34" charset="0"/>
              </a:defRPr>
            </a:lvl1pPr>
          </a:lstStyle>
          <a:p>
            <a:r>
              <a:rPr lang="en-US"/>
              <a:t>Click to edit Master title style</a:t>
            </a:r>
            <a:endParaRPr lang="en-US" dirty="0"/>
          </a:p>
        </p:txBody>
      </p:sp>
      <p:sp>
        <p:nvSpPr>
          <p:cNvPr id="4" name="Text Placeholder 8">
            <a:extLst>
              <a:ext uri="{FF2B5EF4-FFF2-40B4-BE49-F238E27FC236}">
                <a16:creationId xmlns:a16="http://schemas.microsoft.com/office/drawing/2014/main" id="{0D0E7792-6B9E-2944-7D14-A1A05D541831}"/>
              </a:ext>
            </a:extLst>
          </p:cNvPr>
          <p:cNvSpPr>
            <a:spLocks noGrp="1"/>
          </p:cNvSpPr>
          <p:nvPr>
            <p:ph type="body" sz="quarter" idx="16" hasCustomPrompt="1"/>
          </p:nvPr>
        </p:nvSpPr>
        <p:spPr>
          <a:xfrm>
            <a:off x="9728428" y="6504269"/>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spTree>
    <p:extLst>
      <p:ext uri="{BB962C8B-B14F-4D97-AF65-F5344CB8AC3E}">
        <p14:creationId xmlns:p14="http://schemas.microsoft.com/office/powerpoint/2010/main" val="2358731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ull page title overlay">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443B7764-6482-BF4C-90BC-D17F230836E1}"/>
              </a:ext>
            </a:extLst>
          </p:cNvPr>
          <p:cNvSpPr>
            <a:spLocks noGrp="1"/>
          </p:cNvSpPr>
          <p:nvPr>
            <p:ph type="pic" sz="quarter" idx="15"/>
          </p:nvPr>
        </p:nvSpPr>
        <p:spPr>
          <a:xfrm>
            <a:off x="162911" y="162910"/>
            <a:ext cx="11866179" cy="6532180"/>
          </a:xfrm>
          <a:solidFill>
            <a:schemeClr val="bg1">
              <a:lumMod val="85000"/>
            </a:schemeClr>
          </a:solidFill>
        </p:spPr>
        <p:txBody>
          <a:bodyPr anchor="t" anchorCtr="0"/>
          <a:lstStyle>
            <a:lvl1pPr algn="ctr">
              <a:defRPr>
                <a:latin typeface="Avenir Next LT Pro" panose="020B0504020202020204" pitchFamily="34" charset="0"/>
              </a:defRPr>
            </a:lvl1pPr>
          </a:lstStyle>
          <a:p>
            <a:r>
              <a:rPr lang="en-US"/>
              <a:t>Click icon to add picture</a:t>
            </a:r>
            <a:endParaRPr lang="en-US" dirty="0"/>
          </a:p>
        </p:txBody>
      </p:sp>
      <p:sp>
        <p:nvSpPr>
          <p:cNvPr id="3" name="Title 2">
            <a:extLst>
              <a:ext uri="{FF2B5EF4-FFF2-40B4-BE49-F238E27FC236}">
                <a16:creationId xmlns:a16="http://schemas.microsoft.com/office/drawing/2014/main" id="{9F9A259E-ADD2-6F49-A491-569FAEDBCA0C}"/>
              </a:ext>
            </a:extLst>
          </p:cNvPr>
          <p:cNvSpPr>
            <a:spLocks noGrp="1"/>
          </p:cNvSpPr>
          <p:nvPr>
            <p:ph type="title"/>
          </p:nvPr>
        </p:nvSpPr>
        <p:spPr>
          <a:xfrm>
            <a:off x="1451667" y="1571861"/>
            <a:ext cx="9288666" cy="3385187"/>
          </a:xfrm>
          <a:noFill/>
          <a:effectLst>
            <a:outerShdw blurRad="50800" dist="38100" dir="5400000" algn="t" rotWithShape="0">
              <a:prstClr val="black">
                <a:alpha val="25000"/>
              </a:prstClr>
            </a:outerShdw>
          </a:effectLst>
        </p:spPr>
        <p:txBody>
          <a:bodyPr lIns="45720" rIns="45720" anchor="ctr" anchorCtr="0">
            <a:noAutofit/>
          </a:bodyPr>
          <a:lstStyle>
            <a:lvl1pPr algn="ctr">
              <a:lnSpc>
                <a:spcPct val="100000"/>
              </a:lnSpc>
              <a:defRPr sz="4800">
                <a:solidFill>
                  <a:schemeClr val="bg1"/>
                </a:solidFill>
                <a:latin typeface="Avenir Next LT Pro" panose="020B0504020202020204" pitchFamily="34" charset="0"/>
              </a:defRPr>
            </a:lvl1pPr>
          </a:lstStyle>
          <a:p>
            <a:r>
              <a:rPr lang="en-US"/>
              <a:t>Click to edit Master title style</a:t>
            </a:r>
            <a:endParaRPr lang="en-US" dirty="0"/>
          </a:p>
        </p:txBody>
      </p:sp>
      <p:sp>
        <p:nvSpPr>
          <p:cNvPr id="4" name="Text Placeholder 8">
            <a:extLst>
              <a:ext uri="{FF2B5EF4-FFF2-40B4-BE49-F238E27FC236}">
                <a16:creationId xmlns:a16="http://schemas.microsoft.com/office/drawing/2014/main" id="{0C0BBECA-7F49-F00E-6285-656B8EB2F684}"/>
              </a:ext>
            </a:extLst>
          </p:cNvPr>
          <p:cNvSpPr>
            <a:spLocks noGrp="1"/>
          </p:cNvSpPr>
          <p:nvPr>
            <p:ph type="body" sz="quarter" idx="16" hasCustomPrompt="1"/>
          </p:nvPr>
        </p:nvSpPr>
        <p:spPr>
          <a:xfrm>
            <a:off x="9728428" y="6504269"/>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spTree>
    <p:extLst>
      <p:ext uri="{BB962C8B-B14F-4D97-AF65-F5344CB8AC3E}">
        <p14:creationId xmlns:p14="http://schemas.microsoft.com/office/powerpoint/2010/main" val="3450603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2-col) and photo (1-col) - larg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1DC7B29-1BBD-5C43-8ADC-96AD7DB58C38}"/>
              </a:ext>
            </a:extLst>
          </p:cNvPr>
          <p:cNvSpPr>
            <a:spLocks noGrp="1"/>
          </p:cNvSpPr>
          <p:nvPr>
            <p:ph idx="1"/>
          </p:nvPr>
        </p:nvSpPr>
        <p:spPr>
          <a:xfrm>
            <a:off x="552509" y="505690"/>
            <a:ext cx="7256198" cy="5465618"/>
          </a:xfrm>
        </p:spPr>
        <p:txBody>
          <a:bodyPr>
            <a:noAutofit/>
          </a:bodyPr>
          <a:lstStyle>
            <a:lvl1pPr>
              <a:spcAft>
                <a:spcPts val="1600"/>
              </a:spcAft>
              <a:defRPr sz="3600">
                <a:solidFill>
                  <a:srgbClr val="006C69"/>
                </a:solidFill>
                <a:latin typeface="Avenir Next LT Pro" panose="020B0504020202020204" pitchFamily="34" charset="0"/>
              </a:defRPr>
            </a:lvl1pPr>
            <a:lvl2pPr>
              <a:defRPr b="1">
                <a:latin typeface="Avenir Next LT Pro" panose="020B0504020202020204" pitchFamily="34" charset="0"/>
              </a:defRPr>
            </a:lvl2pPr>
            <a:lvl3pPr marL="6350" indent="0">
              <a:buNone/>
              <a:tabLst/>
              <a:defRPr sz="2800">
                <a:latin typeface="Avenir Next LT Pro" panose="020B0504020202020204" pitchFamily="34" charset="0"/>
              </a:defRPr>
            </a:lvl3pPr>
            <a:lvl4pPr marL="288925" indent="-282575">
              <a:lnSpc>
                <a:spcPct val="100000"/>
              </a:lnSpc>
              <a:spcBef>
                <a:spcPts val="0"/>
              </a:spcBef>
              <a:buFont typeface="System Font Regular"/>
              <a:buChar char="●"/>
              <a:tabLst/>
              <a:defRPr sz="2400">
                <a:latin typeface="Avenir Next LT Pro" panose="020B0504020202020204" pitchFamily="34" charset="0"/>
              </a:defRPr>
            </a:lvl4pPr>
            <a:lvl5pPr marL="571500" indent="-282575">
              <a:buFont typeface="System Font Regular"/>
              <a:buChar char="-"/>
              <a:tabLst/>
              <a:defRPr>
                <a:latin typeface="Avenir Next LT Pro" panose="020B0504020202020204" pitchFamily="34" charset="0"/>
              </a:defRPr>
            </a:lvl5pPr>
            <a:lvl6pPr marL="862013" indent="-220663">
              <a:buFont typeface="System Font Regular"/>
              <a:buChar char="◦"/>
              <a:tabLst/>
              <a:defRPr>
                <a:latin typeface="Avenir Next LT Pro" panose="020B0504020202020204"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8203562" y="162910"/>
            <a:ext cx="3825527" cy="6532180"/>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p>
        </p:txBody>
      </p:sp>
      <p:sp>
        <p:nvSpPr>
          <p:cNvPr id="5" name="Text Placeholder 8">
            <a:extLst>
              <a:ext uri="{FF2B5EF4-FFF2-40B4-BE49-F238E27FC236}">
                <a16:creationId xmlns:a16="http://schemas.microsoft.com/office/drawing/2014/main" id="{6F2FB812-6CDD-A89A-D470-4853686E7571}"/>
              </a:ext>
            </a:extLst>
          </p:cNvPr>
          <p:cNvSpPr>
            <a:spLocks noGrp="1"/>
          </p:cNvSpPr>
          <p:nvPr>
            <p:ph type="body" sz="quarter" idx="16" hasCustomPrompt="1"/>
          </p:nvPr>
        </p:nvSpPr>
        <p:spPr>
          <a:xfrm>
            <a:off x="9728428" y="6504269"/>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11" name="Picture 10" descr="San Francisco County Transportation Authority logo">
            <a:extLst>
              <a:ext uri="{FF2B5EF4-FFF2-40B4-BE49-F238E27FC236}">
                <a16:creationId xmlns:a16="http://schemas.microsoft.com/office/drawing/2014/main" id="{A7C5A7CC-EF77-EF43-B819-9F2E269936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Tree>
    <p:extLst>
      <p:ext uri="{BB962C8B-B14F-4D97-AF65-F5344CB8AC3E}">
        <p14:creationId xmlns:p14="http://schemas.microsoft.com/office/powerpoint/2010/main" val="4275408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1-col) and photo (1-col) - lar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0EADA-2FC3-4CA7-A230-410E408A974C}"/>
              </a:ext>
            </a:extLst>
          </p:cNvPr>
          <p:cNvSpPr>
            <a:spLocks noGrp="1"/>
          </p:cNvSpPr>
          <p:nvPr>
            <p:ph idx="1"/>
          </p:nvPr>
        </p:nvSpPr>
        <p:spPr>
          <a:xfrm>
            <a:off x="557768" y="505691"/>
            <a:ext cx="5335550" cy="5465618"/>
          </a:xfrm>
        </p:spPr>
        <p:txBody>
          <a:bodyPr>
            <a:noAutofit/>
          </a:bodyPr>
          <a:lstStyle>
            <a:lvl1pPr>
              <a:spcAft>
                <a:spcPts val="1600"/>
              </a:spcAft>
              <a:defRPr sz="3600">
                <a:solidFill>
                  <a:srgbClr val="006C69"/>
                </a:solidFill>
                <a:latin typeface="Avenir Next LT Pro" panose="020B0504020202020204" pitchFamily="34" charset="0"/>
              </a:defRPr>
            </a:lvl1pPr>
            <a:lvl2pPr>
              <a:defRPr b="1">
                <a:latin typeface="Avenir Next LT Pro" panose="020B0504020202020204" pitchFamily="34" charset="0"/>
              </a:defRPr>
            </a:lvl2pPr>
            <a:lvl3pPr marL="6350" indent="0">
              <a:buNone/>
              <a:tabLst/>
              <a:defRPr sz="2800">
                <a:latin typeface="Avenir Next LT Pro" panose="020B0504020202020204" pitchFamily="34" charset="0"/>
              </a:defRPr>
            </a:lvl3pPr>
            <a:lvl4pPr marL="288925" indent="-282575">
              <a:buFont typeface="System Font Regular"/>
              <a:buChar char="●"/>
              <a:tabLst/>
              <a:defRPr sz="2400">
                <a:latin typeface="Avenir Next LT Pro" panose="020B0504020202020204" pitchFamily="34" charset="0"/>
              </a:defRPr>
            </a:lvl4pPr>
            <a:lvl5pPr marL="571500" indent="-282575">
              <a:buFont typeface="System Font Regular"/>
              <a:buChar char="-"/>
              <a:tabLst/>
              <a:defRPr>
                <a:latin typeface="Avenir Next LT Pro" panose="020B0504020202020204" pitchFamily="34" charset="0"/>
              </a:defRPr>
            </a:lvl5pPr>
            <a:lvl6pPr marL="862013" indent="-220663">
              <a:buFont typeface="System Font Regular"/>
              <a:buChar char="◦"/>
              <a:tabLst/>
              <a:defRPr>
                <a:latin typeface="Avenir Next LT Pro" panose="020B0504020202020204"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6298684" y="162910"/>
            <a:ext cx="5730405" cy="6532180"/>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p>
        </p:txBody>
      </p:sp>
      <p:sp>
        <p:nvSpPr>
          <p:cNvPr id="5" name="Text Placeholder 8">
            <a:extLst>
              <a:ext uri="{FF2B5EF4-FFF2-40B4-BE49-F238E27FC236}">
                <a16:creationId xmlns:a16="http://schemas.microsoft.com/office/drawing/2014/main" id="{67D5786D-FF49-7888-D569-1053F92A8E9C}"/>
              </a:ext>
            </a:extLst>
          </p:cNvPr>
          <p:cNvSpPr>
            <a:spLocks noGrp="1"/>
          </p:cNvSpPr>
          <p:nvPr>
            <p:ph type="body" sz="quarter" idx="16" hasCustomPrompt="1"/>
          </p:nvPr>
        </p:nvSpPr>
        <p:spPr>
          <a:xfrm>
            <a:off x="9728428" y="6504269"/>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16" name="Picture 15" descr="San Francisco County Transportation Authority logo">
            <a:extLst>
              <a:ext uri="{FF2B5EF4-FFF2-40B4-BE49-F238E27FC236}">
                <a16:creationId xmlns:a16="http://schemas.microsoft.com/office/drawing/2014/main" id="{596D65AD-D2C9-814C-8A95-26B4BB1105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Tree>
    <p:extLst>
      <p:ext uri="{BB962C8B-B14F-4D97-AF65-F5344CB8AC3E}">
        <p14:creationId xmlns:p14="http://schemas.microsoft.com/office/powerpoint/2010/main" val="20207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light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9B7FF3-DEE3-4A42-A9B1-858562DCA162}"/>
              </a:ext>
              <a:ext uri="{C183D7F6-B498-43B3-948B-1728B52AA6E4}">
                <adec:decorative xmlns:adec="http://schemas.microsoft.com/office/drawing/2017/decorative" val="1"/>
              </a:ext>
            </a:extLst>
          </p:cNvPr>
          <p:cNvSpPr/>
          <p:nvPr userDrawn="1"/>
        </p:nvSpPr>
        <p:spPr>
          <a:xfrm>
            <a:off x="162911" y="162909"/>
            <a:ext cx="11866178" cy="6532179"/>
          </a:xfrm>
          <a:prstGeom prst="rect">
            <a:avLst/>
          </a:prstGeom>
          <a:solidFill>
            <a:srgbClr val="A0D0CB">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0E512DC8-C2E1-214F-A484-3CE0F7CE9103}"/>
              </a:ext>
            </a:extLst>
          </p:cNvPr>
          <p:cNvSpPr>
            <a:spLocks noGrp="1"/>
          </p:cNvSpPr>
          <p:nvPr>
            <p:ph type="body" sz="quarter" idx="13" hasCustomPrompt="1"/>
          </p:nvPr>
        </p:nvSpPr>
        <p:spPr>
          <a:xfrm>
            <a:off x="838200" y="796637"/>
            <a:ext cx="10515600" cy="4062525"/>
          </a:xfrm>
          <a:effectLst/>
        </p:spPr>
        <p:txBody>
          <a:bodyPr>
            <a:noAutofit/>
          </a:bodyPr>
          <a:lstStyle>
            <a:lvl1pPr marL="6350" indent="0">
              <a:lnSpc>
                <a:spcPct val="90000"/>
              </a:lnSpc>
              <a:spcAft>
                <a:spcPts val="1600"/>
              </a:spcAft>
              <a:buNone/>
              <a:tabLst/>
              <a:defRPr sz="7200" b="1" i="0">
                <a:solidFill>
                  <a:srgbClr val="1C355E"/>
                </a:solidFill>
                <a:latin typeface="Avenir Next LT Pro" panose="020B0504020202020204" pitchFamily="34" charset="0"/>
              </a:defRPr>
            </a:lvl1pPr>
            <a:lvl2pPr marL="6350" indent="0">
              <a:spcAft>
                <a:spcPts val="1600"/>
              </a:spcAft>
              <a:buNone/>
              <a:tabLst/>
              <a:defRPr>
                <a:solidFill>
                  <a:srgbClr val="1C355E"/>
                </a:solidFill>
                <a:latin typeface="Avenir Next LT Pro" panose="020B0504020202020204" pitchFamily="34" charset="0"/>
              </a:defRPr>
            </a:lvl2pPr>
            <a:lvl3pPr marL="6350" indent="0">
              <a:lnSpc>
                <a:spcPct val="100000"/>
              </a:lnSpc>
              <a:buNone/>
              <a:tabLst/>
              <a:defRPr sz="1400">
                <a:solidFill>
                  <a:srgbClr val="1C355E"/>
                </a:solidFill>
                <a:latin typeface="Avenir Next LT Pro" panose="020B0504020202020204" pitchFamily="34" charset="0"/>
              </a:defRPr>
            </a:lvl3pPr>
            <a:lvl4pPr>
              <a:buNone/>
              <a:defRPr>
                <a:solidFill>
                  <a:schemeClr val="bg1"/>
                </a:solidFill>
              </a:defRPr>
            </a:lvl4pPr>
            <a:lvl5pPr>
              <a:buNone/>
              <a:defRPr>
                <a:solidFill>
                  <a:schemeClr val="bg1"/>
                </a:solidFill>
              </a:defRPr>
            </a:lvl5pPr>
          </a:lstStyle>
          <a:p>
            <a:pPr lvl="0"/>
            <a:r>
              <a:rPr lang="en-US" dirty="0"/>
              <a:t>Presentation Title goes in this space</a:t>
            </a:r>
          </a:p>
          <a:p>
            <a:pPr lvl="1"/>
            <a:r>
              <a:rPr lang="en-US" dirty="0"/>
              <a:t>Use the indent button for subtitle styles</a:t>
            </a:r>
          </a:p>
          <a:p>
            <a:pPr lvl="2"/>
            <a:r>
              <a:rPr lang="en-US" dirty="0"/>
              <a:t>Keep indenting to get this very small sub-subtitle</a:t>
            </a:r>
          </a:p>
        </p:txBody>
      </p:sp>
      <p:pic>
        <p:nvPicPr>
          <p:cNvPr id="14" name="Picture 13" descr="San Francisco County Transportation Authority logo">
            <a:extLst>
              <a:ext uri="{FF2B5EF4-FFF2-40B4-BE49-F238E27FC236}">
                <a16:creationId xmlns:a16="http://schemas.microsoft.com/office/drawing/2014/main" id="{8BA8CE1F-73E0-8445-BAFC-39579410D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377236"/>
            <a:ext cx="2283691" cy="637309"/>
          </a:xfrm>
          <a:prstGeom prst="rect">
            <a:avLst/>
          </a:prstGeom>
        </p:spPr>
      </p:pic>
      <p:sp>
        <p:nvSpPr>
          <p:cNvPr id="16" name="Text Placeholder 15">
            <a:extLst>
              <a:ext uri="{FF2B5EF4-FFF2-40B4-BE49-F238E27FC236}">
                <a16:creationId xmlns:a16="http://schemas.microsoft.com/office/drawing/2014/main" id="{8CB75A8C-AAF0-7648-8B92-F02D94649ACE}"/>
              </a:ext>
            </a:extLst>
          </p:cNvPr>
          <p:cNvSpPr>
            <a:spLocks noGrp="1"/>
          </p:cNvSpPr>
          <p:nvPr>
            <p:ph type="body" sz="quarter" idx="14" hasCustomPrompt="1"/>
          </p:nvPr>
        </p:nvSpPr>
        <p:spPr>
          <a:xfrm>
            <a:off x="4301837" y="5377235"/>
            <a:ext cx="7051964" cy="637309"/>
          </a:xfrm>
        </p:spPr>
        <p:txBody>
          <a:bodyPr anchor="ctr" anchorCtr="0">
            <a:noAutofit/>
          </a:bodyPr>
          <a:lstStyle>
            <a:lvl1pPr marL="0" marR="0" indent="0" algn="r"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400" b="0" smtClean="0">
                <a:solidFill>
                  <a:srgbClr val="1C355E"/>
                </a:solidFill>
                <a:effectLst/>
                <a:latin typeface="Franklin Gothic Book" panose="020B0503020102020204" pitchFamily="34" charset="0"/>
              </a:defRPr>
            </a:lvl1pPr>
            <a:lvl2pPr algn="r">
              <a:defRPr sz="1400">
                <a:latin typeface="Franklin Gothic Book" panose="020B0503020102020204" pitchFamily="34" charset="0"/>
              </a:defRPr>
            </a:lvl2pPr>
            <a:lvl3pPr algn="r">
              <a:defRPr sz="1400">
                <a:latin typeface="Franklin Gothic Book" panose="020B0503020102020204" pitchFamily="34" charset="0"/>
              </a:defRPr>
            </a:lvl3pPr>
            <a:lvl4pPr algn="r">
              <a:defRPr sz="1400">
                <a:latin typeface="Franklin Gothic Book" panose="020B0503020102020204" pitchFamily="34" charset="0"/>
              </a:defRPr>
            </a:lvl4pPr>
            <a:lvl5pPr algn="r">
              <a:defRPr sz="1400">
                <a:latin typeface="Franklin Gothic Book" panose="020B0503020102020204" pitchFamily="34" charset="0"/>
              </a:defRPr>
            </a:lvl5pPr>
          </a:lstStyle>
          <a:p>
            <a:pPr lvl="0"/>
            <a:r>
              <a:rPr lang="en-US" dirty="0"/>
              <a:t>Committee Name — Agenda Item 1</a:t>
            </a:r>
          </a:p>
          <a:p>
            <a:pPr lvl="0"/>
            <a:r>
              <a:rPr lang="en-US" dirty="0"/>
              <a:t>January 1, 2021</a:t>
            </a:r>
          </a:p>
        </p:txBody>
      </p:sp>
      <p:cxnSp>
        <p:nvCxnSpPr>
          <p:cNvPr id="4" name="Straight Connector 3">
            <a:extLst>
              <a:ext uri="{FF2B5EF4-FFF2-40B4-BE49-F238E27FC236}">
                <a16:creationId xmlns:a16="http://schemas.microsoft.com/office/drawing/2014/main" id="{95A044EF-881A-744F-A6FE-A76BC08E7C04}"/>
              </a:ext>
              <a:ext uri="{C183D7F6-B498-43B3-948B-1728B52AA6E4}">
                <adec:decorative xmlns:adec="http://schemas.microsoft.com/office/drawing/2017/decorative" val="1"/>
              </a:ext>
            </a:extLst>
          </p:cNvPr>
          <p:cNvCxnSpPr>
            <a:cxnSpLocks/>
          </p:cNvCxnSpPr>
          <p:nvPr userDrawn="1"/>
        </p:nvCxnSpPr>
        <p:spPr>
          <a:xfrm>
            <a:off x="838200" y="5175199"/>
            <a:ext cx="1051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899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col) and photo (2-col) - lar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0EADA-2FC3-4CA7-A230-410E408A974C}"/>
              </a:ext>
            </a:extLst>
          </p:cNvPr>
          <p:cNvSpPr>
            <a:spLocks noGrp="1"/>
          </p:cNvSpPr>
          <p:nvPr>
            <p:ph idx="1"/>
          </p:nvPr>
        </p:nvSpPr>
        <p:spPr>
          <a:xfrm>
            <a:off x="552509" y="505690"/>
            <a:ext cx="3430671" cy="5465618"/>
          </a:xfrm>
        </p:spPr>
        <p:txBody>
          <a:bodyPr>
            <a:noAutofit/>
          </a:bodyPr>
          <a:lstStyle>
            <a:lvl1pPr>
              <a:spcAft>
                <a:spcPts val="1600"/>
              </a:spcAft>
              <a:defRPr sz="3600">
                <a:solidFill>
                  <a:srgbClr val="006C69"/>
                </a:solidFill>
                <a:latin typeface="Avenir Next LT Pro" panose="020B0504020202020204" pitchFamily="34" charset="0"/>
              </a:defRPr>
            </a:lvl1pPr>
            <a:lvl2pPr>
              <a:defRPr b="1">
                <a:latin typeface="Avenir Next LT Pro" panose="020B0504020202020204" pitchFamily="34" charset="0"/>
              </a:defRPr>
            </a:lvl2pPr>
            <a:lvl3pPr marL="6350" indent="0">
              <a:buNone/>
              <a:tabLst/>
              <a:defRPr sz="2800">
                <a:latin typeface="Avenir Next LT Pro" panose="020B0504020202020204" pitchFamily="34" charset="0"/>
              </a:defRPr>
            </a:lvl3pPr>
            <a:lvl4pPr marL="288925" indent="-282575">
              <a:buFont typeface="System Font Regular"/>
              <a:buChar char="●"/>
              <a:tabLst/>
              <a:defRPr sz="2400">
                <a:latin typeface="Avenir Next LT Pro" panose="020B0504020202020204" pitchFamily="34" charset="0"/>
              </a:defRPr>
            </a:lvl4pPr>
            <a:lvl5pPr marL="571500" indent="-282575">
              <a:buFont typeface="System Font Regular"/>
              <a:buChar char="-"/>
              <a:tabLst/>
              <a:defRPr>
                <a:latin typeface="Avenir Next LT Pro" panose="020B0504020202020204" pitchFamily="34" charset="0"/>
              </a:defRPr>
            </a:lvl5pPr>
            <a:lvl6pPr marL="862013" indent="-220663">
              <a:buFont typeface="System Font Regular"/>
              <a:buChar char="◦"/>
              <a:tabLst/>
              <a:defRPr>
                <a:latin typeface="Avenir Next LT Pro" panose="020B0504020202020204"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4378036" y="162910"/>
            <a:ext cx="7651053" cy="6532180"/>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p>
        </p:txBody>
      </p:sp>
      <p:sp>
        <p:nvSpPr>
          <p:cNvPr id="5" name="Text Placeholder 8">
            <a:extLst>
              <a:ext uri="{FF2B5EF4-FFF2-40B4-BE49-F238E27FC236}">
                <a16:creationId xmlns:a16="http://schemas.microsoft.com/office/drawing/2014/main" id="{25DEA0A5-C994-F02E-0F4D-7AC5BA3C46B3}"/>
              </a:ext>
            </a:extLst>
          </p:cNvPr>
          <p:cNvSpPr>
            <a:spLocks noGrp="1"/>
          </p:cNvSpPr>
          <p:nvPr>
            <p:ph type="body" sz="quarter" idx="16" hasCustomPrompt="1"/>
          </p:nvPr>
        </p:nvSpPr>
        <p:spPr>
          <a:xfrm>
            <a:off x="9728428" y="6504269"/>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20" name="Picture 19" descr="San Francisco County Transportation Authority logo">
            <a:extLst>
              <a:ext uri="{FF2B5EF4-FFF2-40B4-BE49-F238E27FC236}">
                <a16:creationId xmlns:a16="http://schemas.microsoft.com/office/drawing/2014/main" id="{7324FF63-BDBC-2B40-AC72-B601E0961C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Tree>
    <p:extLst>
      <p:ext uri="{BB962C8B-B14F-4D97-AF65-F5344CB8AC3E}">
        <p14:creationId xmlns:p14="http://schemas.microsoft.com/office/powerpoint/2010/main" val="2193570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8CB79-6A9C-C94D-A4AB-70073CCD7685}"/>
              </a:ext>
              <a:ext uri="{C183D7F6-B498-43B3-948B-1728B52AA6E4}">
                <adec:decorative xmlns:adec="http://schemas.microsoft.com/office/drawing/2017/decorative" val="1"/>
              </a:ext>
            </a:extLst>
          </p:cNvPr>
          <p:cNvSpPr/>
          <p:nvPr userDrawn="1"/>
        </p:nvSpPr>
        <p:spPr>
          <a:xfrm>
            <a:off x="162911" y="162909"/>
            <a:ext cx="11866178" cy="6532179"/>
          </a:xfrm>
          <a:prstGeom prst="rect">
            <a:avLst/>
          </a:prstGeom>
          <a:solidFill>
            <a:srgbClr val="A0D0CB">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F6C2DAA3-FD59-DF42-B5BD-C183EA52E4CB}"/>
              </a:ext>
            </a:extLst>
          </p:cNvPr>
          <p:cNvSpPr>
            <a:spLocks noGrp="1"/>
          </p:cNvSpPr>
          <p:nvPr>
            <p:ph type="body" sz="quarter" idx="13" hasCustomPrompt="1"/>
          </p:nvPr>
        </p:nvSpPr>
        <p:spPr>
          <a:xfrm>
            <a:off x="838200" y="796636"/>
            <a:ext cx="10515600" cy="4062525"/>
          </a:xfrm>
          <a:effectLst/>
        </p:spPr>
        <p:txBody>
          <a:bodyPr>
            <a:noAutofit/>
          </a:bodyPr>
          <a:lstStyle>
            <a:lvl1pPr marL="6350" indent="0">
              <a:lnSpc>
                <a:spcPct val="90000"/>
              </a:lnSpc>
              <a:spcAft>
                <a:spcPts val="1600"/>
              </a:spcAft>
              <a:buNone/>
              <a:tabLst/>
              <a:defRPr sz="7200" b="1" i="0">
                <a:solidFill>
                  <a:srgbClr val="1C355E"/>
                </a:solidFill>
                <a:latin typeface="Avenir Next LT Pro" panose="020B0504020202020204" pitchFamily="34" charset="0"/>
              </a:defRPr>
            </a:lvl1pPr>
            <a:lvl2pPr marL="6350" indent="0">
              <a:spcAft>
                <a:spcPts val="1600"/>
              </a:spcAft>
              <a:buNone/>
              <a:tabLst/>
              <a:defRPr>
                <a:solidFill>
                  <a:srgbClr val="1C355E"/>
                </a:solidFill>
                <a:latin typeface="Avenir Next LT Pro" panose="020B0504020202020204" pitchFamily="34" charset="0"/>
              </a:defRPr>
            </a:lvl2pPr>
            <a:lvl3pPr marL="6350" indent="0">
              <a:lnSpc>
                <a:spcPct val="100000"/>
              </a:lnSpc>
              <a:buNone/>
              <a:tabLst/>
              <a:defRPr sz="1400">
                <a:solidFill>
                  <a:srgbClr val="1C355E"/>
                </a:solidFill>
                <a:latin typeface="Avenir Next LT Pro" panose="020B0504020202020204" pitchFamily="34" charset="0"/>
              </a:defRPr>
            </a:lvl3pPr>
            <a:lvl4pPr>
              <a:buNone/>
              <a:defRPr>
                <a:solidFill>
                  <a:schemeClr val="bg1"/>
                </a:solidFill>
              </a:defRPr>
            </a:lvl4pPr>
            <a:lvl5pPr>
              <a:buNone/>
              <a:defRPr>
                <a:solidFill>
                  <a:schemeClr val="bg1"/>
                </a:solidFill>
              </a:defRPr>
            </a:lvl5pPr>
          </a:lstStyle>
          <a:p>
            <a:pPr lvl="0"/>
            <a:r>
              <a:rPr lang="en-US" dirty="0"/>
              <a:t>Section Title goes in this space</a:t>
            </a:r>
          </a:p>
          <a:p>
            <a:pPr lvl="1"/>
            <a:r>
              <a:rPr lang="en-US" dirty="0"/>
              <a:t>Use the indent button for subtitle styles</a:t>
            </a:r>
          </a:p>
          <a:p>
            <a:pPr lvl="2"/>
            <a:r>
              <a:rPr lang="en-US" dirty="0"/>
              <a:t>Keep indenting to get this very small sub-subtitle</a:t>
            </a:r>
          </a:p>
        </p:txBody>
      </p:sp>
      <p:pic>
        <p:nvPicPr>
          <p:cNvPr id="6" name="Picture 5" descr="San Francisco County Transportation Authority logo">
            <a:extLst>
              <a:ext uri="{FF2B5EF4-FFF2-40B4-BE49-F238E27FC236}">
                <a16:creationId xmlns:a16="http://schemas.microsoft.com/office/drawing/2014/main" id="{ADFA180D-FA00-4342-9BBE-A4D50E9A45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377236"/>
            <a:ext cx="2283691" cy="637309"/>
          </a:xfrm>
          <a:prstGeom prst="rect">
            <a:avLst/>
          </a:prstGeom>
        </p:spPr>
      </p:pic>
      <p:sp>
        <p:nvSpPr>
          <p:cNvPr id="7" name="Text Placeholder 15">
            <a:extLst>
              <a:ext uri="{FF2B5EF4-FFF2-40B4-BE49-F238E27FC236}">
                <a16:creationId xmlns:a16="http://schemas.microsoft.com/office/drawing/2014/main" id="{3FC9B5B5-6AE0-A445-A4AC-40E38C01B5D0}"/>
              </a:ext>
            </a:extLst>
          </p:cNvPr>
          <p:cNvSpPr>
            <a:spLocks noGrp="1"/>
          </p:cNvSpPr>
          <p:nvPr>
            <p:ph type="body" sz="quarter" idx="14" hasCustomPrompt="1"/>
          </p:nvPr>
        </p:nvSpPr>
        <p:spPr>
          <a:xfrm>
            <a:off x="4301837" y="5377235"/>
            <a:ext cx="7051964" cy="637309"/>
          </a:xfrm>
        </p:spPr>
        <p:txBody>
          <a:bodyPr anchor="ctr" anchorCtr="0">
            <a:noAutofit/>
          </a:bodyPr>
          <a:lstStyle>
            <a:lvl1pPr marL="0" marR="0" indent="0" algn="r"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400" b="0" smtClean="0">
                <a:solidFill>
                  <a:srgbClr val="1C355E"/>
                </a:solidFill>
                <a:effectLst/>
                <a:latin typeface="Franklin Gothic Book" panose="020B0503020102020204" pitchFamily="34" charset="0"/>
              </a:defRPr>
            </a:lvl1pPr>
            <a:lvl2pPr algn="r">
              <a:defRPr sz="1400">
                <a:latin typeface="Franklin Gothic Book" panose="020B0503020102020204" pitchFamily="34" charset="0"/>
              </a:defRPr>
            </a:lvl2pPr>
            <a:lvl3pPr algn="r">
              <a:defRPr sz="1400">
                <a:latin typeface="Franklin Gothic Book" panose="020B0503020102020204" pitchFamily="34" charset="0"/>
              </a:defRPr>
            </a:lvl3pPr>
            <a:lvl4pPr algn="r">
              <a:defRPr sz="1400">
                <a:latin typeface="Franklin Gothic Book" panose="020B0503020102020204" pitchFamily="34" charset="0"/>
              </a:defRPr>
            </a:lvl4pPr>
            <a:lvl5pPr algn="r">
              <a:defRPr sz="1400">
                <a:latin typeface="Franklin Gothic Book" panose="020B0503020102020204" pitchFamily="34" charset="0"/>
              </a:defRPr>
            </a:lvl5pPr>
          </a:lstStyle>
          <a:p>
            <a:pPr lvl="0"/>
            <a:r>
              <a:rPr lang="en-US" dirty="0"/>
              <a:t>Presentation Title</a:t>
            </a:r>
          </a:p>
          <a:p>
            <a:pPr lvl="0"/>
            <a:r>
              <a:rPr lang="en-US" dirty="0"/>
              <a:t>January 1, 2021</a:t>
            </a:r>
          </a:p>
        </p:txBody>
      </p:sp>
      <p:cxnSp>
        <p:nvCxnSpPr>
          <p:cNvPr id="8" name="Straight Connector 7">
            <a:extLst>
              <a:ext uri="{FF2B5EF4-FFF2-40B4-BE49-F238E27FC236}">
                <a16:creationId xmlns:a16="http://schemas.microsoft.com/office/drawing/2014/main" id="{574D1601-0DE8-E145-9384-FF34F623689E}"/>
              </a:ext>
              <a:ext uri="{C183D7F6-B498-43B3-948B-1728B52AA6E4}">
                <adec:decorative xmlns:adec="http://schemas.microsoft.com/office/drawing/2017/decorative" val="1"/>
              </a:ext>
            </a:extLst>
          </p:cNvPr>
          <p:cNvCxnSpPr>
            <a:cxnSpLocks/>
          </p:cNvCxnSpPr>
          <p:nvPr userDrawn="1"/>
        </p:nvCxnSpPr>
        <p:spPr>
          <a:xfrm>
            <a:off x="838200" y="5175199"/>
            <a:ext cx="1051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719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8CB79-6A9C-C94D-A4AB-70073CCD7685}"/>
              </a:ext>
              <a:ext uri="{C183D7F6-B498-43B3-948B-1728B52AA6E4}">
                <adec:decorative xmlns:adec="http://schemas.microsoft.com/office/drawing/2017/decorative" val="1"/>
              </a:ext>
            </a:extLst>
          </p:cNvPr>
          <p:cNvSpPr/>
          <p:nvPr userDrawn="1"/>
        </p:nvSpPr>
        <p:spPr>
          <a:xfrm>
            <a:off x="162911" y="162909"/>
            <a:ext cx="11866178" cy="6532179"/>
          </a:xfrm>
          <a:prstGeom prst="rect">
            <a:avLst/>
          </a:prstGeom>
          <a:solidFill>
            <a:srgbClr val="B9D9E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F6C2DAA3-FD59-DF42-B5BD-C183EA52E4CB}"/>
              </a:ext>
            </a:extLst>
          </p:cNvPr>
          <p:cNvSpPr>
            <a:spLocks noGrp="1"/>
          </p:cNvSpPr>
          <p:nvPr>
            <p:ph type="body" sz="quarter" idx="13" hasCustomPrompt="1"/>
          </p:nvPr>
        </p:nvSpPr>
        <p:spPr>
          <a:xfrm>
            <a:off x="838200" y="796636"/>
            <a:ext cx="10515600" cy="4062525"/>
          </a:xfrm>
          <a:effectLst/>
        </p:spPr>
        <p:txBody>
          <a:bodyPr>
            <a:noAutofit/>
          </a:bodyPr>
          <a:lstStyle>
            <a:lvl1pPr marL="6350" indent="0">
              <a:lnSpc>
                <a:spcPct val="90000"/>
              </a:lnSpc>
              <a:spcAft>
                <a:spcPts val="1600"/>
              </a:spcAft>
              <a:buNone/>
              <a:tabLst/>
              <a:defRPr sz="7200" b="1" i="0">
                <a:solidFill>
                  <a:srgbClr val="006C69"/>
                </a:solidFill>
                <a:latin typeface="Avenir Next LT Pro" panose="020B0504020202020204" pitchFamily="34" charset="0"/>
              </a:defRPr>
            </a:lvl1pPr>
            <a:lvl2pPr marL="6350" indent="0">
              <a:spcAft>
                <a:spcPts val="1600"/>
              </a:spcAft>
              <a:buNone/>
              <a:tabLst/>
              <a:defRPr>
                <a:solidFill>
                  <a:schemeClr val="tx1">
                    <a:lumMod val="75000"/>
                    <a:lumOff val="25000"/>
                  </a:schemeClr>
                </a:solidFill>
                <a:latin typeface="Avenir Next LT Pro" panose="020B0504020202020204" pitchFamily="34" charset="0"/>
              </a:defRPr>
            </a:lvl2pPr>
            <a:lvl3pPr marL="6350" indent="0">
              <a:lnSpc>
                <a:spcPct val="100000"/>
              </a:lnSpc>
              <a:buNone/>
              <a:tabLst/>
              <a:defRPr sz="1400">
                <a:solidFill>
                  <a:schemeClr val="tx1">
                    <a:lumMod val="75000"/>
                    <a:lumOff val="25000"/>
                  </a:schemeClr>
                </a:solidFill>
                <a:latin typeface="Avenir Next LT Pro" panose="020B0504020202020204" pitchFamily="34" charset="0"/>
              </a:defRPr>
            </a:lvl3pPr>
            <a:lvl4pPr>
              <a:buNone/>
              <a:defRPr>
                <a:solidFill>
                  <a:schemeClr val="bg1"/>
                </a:solidFill>
              </a:defRPr>
            </a:lvl4pPr>
            <a:lvl5pPr>
              <a:buNone/>
              <a:defRPr>
                <a:solidFill>
                  <a:schemeClr val="bg1"/>
                </a:solidFill>
              </a:defRPr>
            </a:lvl5pPr>
          </a:lstStyle>
          <a:p>
            <a:pPr lvl="0"/>
            <a:r>
              <a:rPr lang="en-US" dirty="0"/>
              <a:t>Section Title goes in this space</a:t>
            </a:r>
          </a:p>
          <a:p>
            <a:pPr lvl="1"/>
            <a:r>
              <a:rPr lang="en-US" dirty="0"/>
              <a:t>Use the indent button for subtitle styles</a:t>
            </a:r>
          </a:p>
          <a:p>
            <a:pPr lvl="2"/>
            <a:r>
              <a:rPr lang="en-US" dirty="0"/>
              <a:t>Keep indenting to get this very small sub-subtitle</a:t>
            </a:r>
          </a:p>
        </p:txBody>
      </p:sp>
      <p:pic>
        <p:nvPicPr>
          <p:cNvPr id="5" name="Picture 4" descr="San Francisco County Transportation Authority logo">
            <a:extLst>
              <a:ext uri="{FF2B5EF4-FFF2-40B4-BE49-F238E27FC236}">
                <a16:creationId xmlns:a16="http://schemas.microsoft.com/office/drawing/2014/main" id="{250DA629-0661-D84F-8D2D-E7E851325B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377236"/>
            <a:ext cx="2283691" cy="637309"/>
          </a:xfrm>
          <a:prstGeom prst="rect">
            <a:avLst/>
          </a:prstGeom>
        </p:spPr>
      </p:pic>
      <p:sp>
        <p:nvSpPr>
          <p:cNvPr id="6" name="Text Placeholder 15">
            <a:extLst>
              <a:ext uri="{FF2B5EF4-FFF2-40B4-BE49-F238E27FC236}">
                <a16:creationId xmlns:a16="http://schemas.microsoft.com/office/drawing/2014/main" id="{D5855D83-0304-BB4E-BD4B-E4E2D7E1B319}"/>
              </a:ext>
            </a:extLst>
          </p:cNvPr>
          <p:cNvSpPr>
            <a:spLocks noGrp="1"/>
          </p:cNvSpPr>
          <p:nvPr>
            <p:ph type="body" sz="quarter" idx="14" hasCustomPrompt="1"/>
          </p:nvPr>
        </p:nvSpPr>
        <p:spPr>
          <a:xfrm>
            <a:off x="4301837" y="5377235"/>
            <a:ext cx="7051964" cy="637309"/>
          </a:xfrm>
        </p:spPr>
        <p:txBody>
          <a:bodyPr anchor="ctr" anchorCtr="0">
            <a:noAutofit/>
          </a:bodyPr>
          <a:lstStyle>
            <a:lvl1pPr marL="0" marR="0" indent="0" algn="r"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400" b="0" smtClean="0">
                <a:solidFill>
                  <a:srgbClr val="006C69"/>
                </a:solidFill>
                <a:effectLst/>
                <a:latin typeface="Franklin Gothic Book" panose="020B0503020102020204" pitchFamily="34" charset="0"/>
              </a:defRPr>
            </a:lvl1pPr>
            <a:lvl2pPr algn="r">
              <a:defRPr sz="1400">
                <a:latin typeface="Franklin Gothic Book" panose="020B0503020102020204" pitchFamily="34" charset="0"/>
              </a:defRPr>
            </a:lvl2pPr>
            <a:lvl3pPr algn="r">
              <a:defRPr sz="1400">
                <a:latin typeface="Franklin Gothic Book" panose="020B0503020102020204" pitchFamily="34" charset="0"/>
              </a:defRPr>
            </a:lvl3pPr>
            <a:lvl4pPr algn="r">
              <a:defRPr sz="1400">
                <a:latin typeface="Franklin Gothic Book" panose="020B0503020102020204" pitchFamily="34" charset="0"/>
              </a:defRPr>
            </a:lvl4pPr>
            <a:lvl5pPr algn="r">
              <a:defRPr sz="1400">
                <a:latin typeface="Franklin Gothic Book" panose="020B0503020102020204" pitchFamily="34" charset="0"/>
              </a:defRPr>
            </a:lvl5pPr>
          </a:lstStyle>
          <a:p>
            <a:pPr lvl="0"/>
            <a:r>
              <a:rPr lang="en-US" dirty="0"/>
              <a:t>Presentation Title</a:t>
            </a:r>
          </a:p>
          <a:p>
            <a:pPr lvl="0"/>
            <a:r>
              <a:rPr lang="en-US" dirty="0"/>
              <a:t>January 1, 2021</a:t>
            </a:r>
          </a:p>
        </p:txBody>
      </p:sp>
      <p:cxnSp>
        <p:nvCxnSpPr>
          <p:cNvPr id="7" name="Straight Connector 6">
            <a:extLst>
              <a:ext uri="{FF2B5EF4-FFF2-40B4-BE49-F238E27FC236}">
                <a16:creationId xmlns:a16="http://schemas.microsoft.com/office/drawing/2014/main" id="{9D34A563-18C4-DD47-A775-DDDB20ADCC5B}"/>
              </a:ext>
              <a:ext uri="{C183D7F6-B498-43B3-948B-1728B52AA6E4}">
                <adec:decorative xmlns:adec="http://schemas.microsoft.com/office/drawing/2017/decorative" val="1"/>
              </a:ext>
            </a:extLst>
          </p:cNvPr>
          <p:cNvCxnSpPr>
            <a:cxnSpLocks/>
          </p:cNvCxnSpPr>
          <p:nvPr userDrawn="1"/>
        </p:nvCxnSpPr>
        <p:spPr>
          <a:xfrm>
            <a:off x="838200" y="5175199"/>
            <a:ext cx="1051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660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war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8CB79-6A9C-C94D-A4AB-70073CCD7685}"/>
              </a:ext>
              <a:ext uri="{C183D7F6-B498-43B3-948B-1728B52AA6E4}">
                <adec:decorative xmlns:adec="http://schemas.microsoft.com/office/drawing/2017/decorative" val="1"/>
              </a:ext>
            </a:extLst>
          </p:cNvPr>
          <p:cNvSpPr/>
          <p:nvPr userDrawn="1"/>
        </p:nvSpPr>
        <p:spPr>
          <a:xfrm>
            <a:off x="162911" y="162909"/>
            <a:ext cx="11866178" cy="6532179"/>
          </a:xfrm>
          <a:prstGeom prst="rect">
            <a:avLst/>
          </a:prstGeom>
          <a:solidFill>
            <a:srgbClr val="FFB81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F6C2DAA3-FD59-DF42-B5BD-C183EA52E4CB}"/>
              </a:ext>
            </a:extLst>
          </p:cNvPr>
          <p:cNvSpPr>
            <a:spLocks noGrp="1"/>
          </p:cNvSpPr>
          <p:nvPr>
            <p:ph type="body" sz="quarter" idx="13" hasCustomPrompt="1"/>
          </p:nvPr>
        </p:nvSpPr>
        <p:spPr>
          <a:xfrm>
            <a:off x="838200" y="796636"/>
            <a:ext cx="10515600" cy="4062525"/>
          </a:xfrm>
          <a:effectLst/>
        </p:spPr>
        <p:txBody>
          <a:bodyPr>
            <a:noAutofit/>
          </a:bodyPr>
          <a:lstStyle>
            <a:lvl1pPr marL="6350" indent="0">
              <a:lnSpc>
                <a:spcPct val="90000"/>
              </a:lnSpc>
              <a:spcAft>
                <a:spcPts val="1600"/>
              </a:spcAft>
              <a:buNone/>
              <a:tabLst/>
              <a:defRPr sz="7200" b="1" i="0">
                <a:solidFill>
                  <a:srgbClr val="FF8D6D"/>
                </a:solidFill>
                <a:latin typeface="Avenir Next LT Pro" panose="020B0504020202020204" pitchFamily="34" charset="0"/>
              </a:defRPr>
            </a:lvl1pPr>
            <a:lvl2pPr marL="6350" indent="0">
              <a:spcAft>
                <a:spcPts val="1600"/>
              </a:spcAft>
              <a:buNone/>
              <a:tabLst/>
              <a:defRPr>
                <a:solidFill>
                  <a:schemeClr val="tx1">
                    <a:lumMod val="65000"/>
                    <a:lumOff val="35000"/>
                  </a:schemeClr>
                </a:solidFill>
                <a:latin typeface="Avenir Next LT Pro" panose="020B0504020202020204" pitchFamily="34" charset="0"/>
              </a:defRPr>
            </a:lvl2pPr>
            <a:lvl3pPr marL="6350" indent="0">
              <a:lnSpc>
                <a:spcPct val="100000"/>
              </a:lnSpc>
              <a:buNone/>
              <a:tabLst/>
              <a:defRPr sz="1400">
                <a:solidFill>
                  <a:schemeClr val="tx1">
                    <a:lumMod val="65000"/>
                    <a:lumOff val="35000"/>
                  </a:schemeClr>
                </a:solidFill>
                <a:latin typeface="Avenir Next LT Pro" panose="020B0504020202020204" pitchFamily="34" charset="0"/>
              </a:defRPr>
            </a:lvl3pPr>
            <a:lvl4pPr>
              <a:buNone/>
              <a:defRPr>
                <a:solidFill>
                  <a:schemeClr val="bg1"/>
                </a:solidFill>
              </a:defRPr>
            </a:lvl4pPr>
            <a:lvl5pPr>
              <a:buNone/>
              <a:defRPr>
                <a:solidFill>
                  <a:schemeClr val="bg1"/>
                </a:solidFill>
              </a:defRPr>
            </a:lvl5pPr>
          </a:lstStyle>
          <a:p>
            <a:pPr lvl="0"/>
            <a:r>
              <a:rPr lang="en-US" dirty="0"/>
              <a:t>Section Title goes in this space</a:t>
            </a:r>
          </a:p>
          <a:p>
            <a:pPr lvl="1"/>
            <a:r>
              <a:rPr lang="en-US" dirty="0"/>
              <a:t>Use the indent button for subtitle styles</a:t>
            </a:r>
          </a:p>
          <a:p>
            <a:pPr lvl="2"/>
            <a:r>
              <a:rPr lang="en-US" dirty="0"/>
              <a:t>Keep indenting to get this very small sub-subtitle</a:t>
            </a:r>
          </a:p>
        </p:txBody>
      </p:sp>
      <p:pic>
        <p:nvPicPr>
          <p:cNvPr id="5" name="Picture 4" descr="San Francisco County Transportation Authority logo">
            <a:extLst>
              <a:ext uri="{FF2B5EF4-FFF2-40B4-BE49-F238E27FC236}">
                <a16:creationId xmlns:a16="http://schemas.microsoft.com/office/drawing/2014/main" id="{7C9F8657-A9DD-1441-9A86-15AD9120E7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377236"/>
            <a:ext cx="2283691" cy="637309"/>
          </a:xfrm>
          <a:prstGeom prst="rect">
            <a:avLst/>
          </a:prstGeom>
        </p:spPr>
      </p:pic>
      <p:sp>
        <p:nvSpPr>
          <p:cNvPr id="6" name="Text Placeholder 15">
            <a:extLst>
              <a:ext uri="{FF2B5EF4-FFF2-40B4-BE49-F238E27FC236}">
                <a16:creationId xmlns:a16="http://schemas.microsoft.com/office/drawing/2014/main" id="{EB221B56-DB1D-F447-9BE7-1E44943F7F23}"/>
              </a:ext>
            </a:extLst>
          </p:cNvPr>
          <p:cNvSpPr>
            <a:spLocks noGrp="1"/>
          </p:cNvSpPr>
          <p:nvPr>
            <p:ph type="body" sz="quarter" idx="14" hasCustomPrompt="1"/>
          </p:nvPr>
        </p:nvSpPr>
        <p:spPr>
          <a:xfrm>
            <a:off x="4301837" y="5377235"/>
            <a:ext cx="7051964" cy="637309"/>
          </a:xfrm>
        </p:spPr>
        <p:txBody>
          <a:bodyPr anchor="ctr" anchorCtr="0">
            <a:noAutofit/>
          </a:bodyPr>
          <a:lstStyle>
            <a:lvl1pPr marL="0" marR="0" indent="0" algn="r"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400" b="0" smtClean="0">
                <a:solidFill>
                  <a:srgbClr val="FF8D6D"/>
                </a:solidFill>
                <a:effectLst/>
                <a:latin typeface="Franklin Gothic Book" panose="020B0503020102020204" pitchFamily="34" charset="0"/>
              </a:defRPr>
            </a:lvl1pPr>
            <a:lvl2pPr algn="r">
              <a:defRPr sz="1400">
                <a:latin typeface="Franklin Gothic Book" panose="020B0503020102020204" pitchFamily="34" charset="0"/>
              </a:defRPr>
            </a:lvl2pPr>
            <a:lvl3pPr algn="r">
              <a:defRPr sz="1400">
                <a:latin typeface="Franklin Gothic Book" panose="020B0503020102020204" pitchFamily="34" charset="0"/>
              </a:defRPr>
            </a:lvl3pPr>
            <a:lvl4pPr algn="r">
              <a:defRPr sz="1400">
                <a:latin typeface="Franklin Gothic Book" panose="020B0503020102020204" pitchFamily="34" charset="0"/>
              </a:defRPr>
            </a:lvl4pPr>
            <a:lvl5pPr algn="r">
              <a:defRPr sz="1400">
                <a:latin typeface="Franklin Gothic Book" panose="020B0503020102020204" pitchFamily="34" charset="0"/>
              </a:defRPr>
            </a:lvl5pPr>
          </a:lstStyle>
          <a:p>
            <a:pPr lvl="0"/>
            <a:r>
              <a:rPr lang="en-US" dirty="0"/>
              <a:t>Presentation Title</a:t>
            </a:r>
          </a:p>
          <a:p>
            <a:pPr lvl="0"/>
            <a:r>
              <a:rPr lang="en-US" dirty="0"/>
              <a:t>January 1, 2021</a:t>
            </a:r>
          </a:p>
        </p:txBody>
      </p:sp>
      <p:cxnSp>
        <p:nvCxnSpPr>
          <p:cNvPr id="7" name="Straight Connector 6">
            <a:extLst>
              <a:ext uri="{FF2B5EF4-FFF2-40B4-BE49-F238E27FC236}">
                <a16:creationId xmlns:a16="http://schemas.microsoft.com/office/drawing/2014/main" id="{D7E4BFE5-BFF7-CB45-8F4D-13078EB79359}"/>
              </a:ext>
              <a:ext uri="{C183D7F6-B498-43B3-948B-1728B52AA6E4}">
                <adec:decorative xmlns:adec="http://schemas.microsoft.com/office/drawing/2017/decorative" val="1"/>
              </a:ext>
            </a:extLst>
          </p:cNvPr>
          <p:cNvCxnSpPr>
            <a:cxnSpLocks/>
          </p:cNvCxnSpPr>
          <p:nvPr userDrawn="1"/>
        </p:nvCxnSpPr>
        <p:spPr>
          <a:xfrm>
            <a:off x="838200" y="5175199"/>
            <a:ext cx="1051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800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9B7FF3-DEE3-4A42-A9B1-858562DCA162}"/>
              </a:ext>
              <a:ext uri="{C183D7F6-B498-43B3-948B-1728B52AA6E4}">
                <adec:decorative xmlns:adec="http://schemas.microsoft.com/office/drawing/2017/decorative" val="1"/>
              </a:ext>
            </a:extLst>
          </p:cNvPr>
          <p:cNvSpPr/>
          <p:nvPr userDrawn="1"/>
        </p:nvSpPr>
        <p:spPr>
          <a:xfrm>
            <a:off x="162911" y="162909"/>
            <a:ext cx="11866178" cy="6532179"/>
          </a:xfrm>
          <a:prstGeom prst="rect">
            <a:avLst/>
          </a:prstGeom>
          <a:solidFill>
            <a:srgbClr val="A0D0CB">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0E512DC8-C2E1-214F-A484-3CE0F7CE9103}"/>
              </a:ext>
            </a:extLst>
          </p:cNvPr>
          <p:cNvSpPr>
            <a:spLocks noGrp="1"/>
          </p:cNvSpPr>
          <p:nvPr>
            <p:ph type="body" sz="quarter" idx="13" hasCustomPrompt="1"/>
          </p:nvPr>
        </p:nvSpPr>
        <p:spPr>
          <a:xfrm>
            <a:off x="838200" y="796637"/>
            <a:ext cx="10515600" cy="2513823"/>
          </a:xfrm>
          <a:effectLst/>
        </p:spPr>
        <p:txBody>
          <a:bodyPr>
            <a:noAutofit/>
          </a:bodyPr>
          <a:lstStyle>
            <a:lvl1pPr marL="6350" indent="0">
              <a:lnSpc>
                <a:spcPct val="90000"/>
              </a:lnSpc>
              <a:spcAft>
                <a:spcPts val="1600"/>
              </a:spcAft>
              <a:buNone/>
              <a:tabLst/>
              <a:defRPr sz="7200" b="1" i="0">
                <a:solidFill>
                  <a:srgbClr val="1C355E"/>
                </a:solidFill>
                <a:latin typeface="Avenir Next LT Pro" panose="020B0504020202020204" pitchFamily="34" charset="0"/>
              </a:defRPr>
            </a:lvl1pPr>
            <a:lvl2pPr marL="6350" indent="0">
              <a:spcAft>
                <a:spcPts val="1600"/>
              </a:spcAft>
              <a:buNone/>
              <a:tabLst/>
              <a:defRPr>
                <a:solidFill>
                  <a:srgbClr val="1C355E"/>
                </a:solidFill>
                <a:latin typeface="Avenir Next LT Pro" panose="020B0504020202020204" pitchFamily="34" charset="0"/>
              </a:defRPr>
            </a:lvl2pPr>
            <a:lvl3pPr marL="6350" indent="0">
              <a:lnSpc>
                <a:spcPct val="100000"/>
              </a:lnSpc>
              <a:buNone/>
              <a:tabLst/>
              <a:defRPr sz="1400">
                <a:solidFill>
                  <a:schemeClr val="bg1"/>
                </a:solidFill>
              </a:defRPr>
            </a:lvl3pPr>
            <a:lvl4pPr>
              <a:buNone/>
              <a:defRPr>
                <a:solidFill>
                  <a:schemeClr val="bg1"/>
                </a:solidFill>
              </a:defRPr>
            </a:lvl4pPr>
            <a:lvl5pPr>
              <a:buNone/>
              <a:defRPr>
                <a:solidFill>
                  <a:schemeClr val="bg1"/>
                </a:solidFill>
              </a:defRPr>
            </a:lvl5pPr>
          </a:lstStyle>
          <a:p>
            <a:pPr lvl="0"/>
            <a:r>
              <a:rPr lang="en-US" dirty="0"/>
              <a:t>Thank you.</a:t>
            </a:r>
          </a:p>
          <a:p>
            <a:pPr lvl="1"/>
            <a:r>
              <a:rPr lang="en-US" dirty="0"/>
              <a:t>Project webpage and/or email</a:t>
            </a:r>
            <a:br>
              <a:rPr lang="en-US" dirty="0"/>
            </a:br>
            <a:r>
              <a:rPr lang="en-US" dirty="0"/>
              <a:t>(use the indent button for to move between styles)</a:t>
            </a:r>
          </a:p>
        </p:txBody>
      </p:sp>
      <p:sp>
        <p:nvSpPr>
          <p:cNvPr id="3" name="Text Placeholder 2">
            <a:extLst>
              <a:ext uri="{FF2B5EF4-FFF2-40B4-BE49-F238E27FC236}">
                <a16:creationId xmlns:a16="http://schemas.microsoft.com/office/drawing/2014/main" id="{9C7DE81E-02DD-8E41-81AF-0DCCC379FBC4}"/>
              </a:ext>
            </a:extLst>
          </p:cNvPr>
          <p:cNvSpPr>
            <a:spLocks noGrp="1"/>
          </p:cNvSpPr>
          <p:nvPr>
            <p:ph type="body" sz="quarter" idx="15" hasCustomPrompt="1"/>
          </p:nvPr>
        </p:nvSpPr>
        <p:spPr>
          <a:xfrm>
            <a:off x="838200" y="3688014"/>
            <a:ext cx="3239647" cy="1231106"/>
          </a:xfrm>
        </p:spPr>
        <p:txBody>
          <a:bodyPr anchor="b" anchorCtr="0">
            <a:noAutofit/>
          </a:bodyPr>
          <a:lstStyle>
            <a:lvl1pPr>
              <a:lnSpc>
                <a:spcPct val="100000"/>
              </a:lnSpc>
              <a:spcAft>
                <a:spcPts val="0"/>
              </a:spcAft>
              <a:defRPr sz="2000">
                <a:solidFill>
                  <a:srgbClr val="1C355E"/>
                </a:solidFill>
                <a:latin typeface="Avenir Next LT Pro" panose="020B0504020202020204" pitchFamily="34" charset="0"/>
              </a:defRPr>
            </a:lvl1pPr>
            <a:lvl2pPr>
              <a:lnSpc>
                <a:spcPct val="100000"/>
              </a:lnSpc>
              <a:spcAft>
                <a:spcPts val="0"/>
              </a:spcAft>
              <a:defRPr sz="2000">
                <a:solidFill>
                  <a:srgbClr val="1C355E"/>
                </a:solidFill>
                <a:latin typeface="Avenir Next LT Pro" panose="020B05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1 Name</a:t>
            </a:r>
          </a:p>
          <a:p>
            <a:pPr lvl="1"/>
            <a:r>
              <a:rPr lang="en-US" dirty="0"/>
              <a:t>Job Title</a:t>
            </a:r>
          </a:p>
          <a:p>
            <a:pPr lvl="1"/>
            <a:r>
              <a:rPr lang="en-US" dirty="0"/>
              <a:t>email.address@sfcta.org</a:t>
            </a:r>
          </a:p>
        </p:txBody>
      </p:sp>
      <p:sp>
        <p:nvSpPr>
          <p:cNvPr id="15" name="Text Placeholder 2">
            <a:extLst>
              <a:ext uri="{FF2B5EF4-FFF2-40B4-BE49-F238E27FC236}">
                <a16:creationId xmlns:a16="http://schemas.microsoft.com/office/drawing/2014/main" id="{6F8E5B01-586C-2B4D-95A8-778F55C93A2A}"/>
              </a:ext>
            </a:extLst>
          </p:cNvPr>
          <p:cNvSpPr>
            <a:spLocks noGrp="1"/>
          </p:cNvSpPr>
          <p:nvPr>
            <p:ph type="body" sz="quarter" idx="16" hasCustomPrompt="1"/>
          </p:nvPr>
        </p:nvSpPr>
        <p:spPr>
          <a:xfrm>
            <a:off x="4476176" y="3688014"/>
            <a:ext cx="3239647" cy="1231106"/>
          </a:xfrm>
        </p:spPr>
        <p:txBody>
          <a:bodyPr anchor="b" anchorCtr="0">
            <a:noAutofit/>
          </a:bodyPr>
          <a:lstStyle>
            <a:lvl1pPr>
              <a:lnSpc>
                <a:spcPct val="100000"/>
              </a:lnSpc>
              <a:spcAft>
                <a:spcPts val="0"/>
              </a:spcAft>
              <a:defRPr sz="2000">
                <a:solidFill>
                  <a:srgbClr val="1C355E"/>
                </a:solidFill>
                <a:latin typeface="Avenir Next LT Pro" panose="020B0504020202020204" pitchFamily="34" charset="0"/>
              </a:defRPr>
            </a:lvl1pPr>
            <a:lvl2pPr>
              <a:lnSpc>
                <a:spcPct val="100000"/>
              </a:lnSpc>
              <a:spcAft>
                <a:spcPts val="0"/>
              </a:spcAft>
              <a:defRPr sz="2000">
                <a:solidFill>
                  <a:srgbClr val="1C355E"/>
                </a:solidFill>
                <a:latin typeface="Avenir Next LT Pro" panose="020B05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2 Name</a:t>
            </a:r>
          </a:p>
          <a:p>
            <a:pPr lvl="1"/>
            <a:r>
              <a:rPr lang="en-US" dirty="0"/>
              <a:t>Job Title</a:t>
            </a:r>
          </a:p>
          <a:p>
            <a:pPr lvl="1"/>
            <a:r>
              <a:rPr lang="en-US" dirty="0"/>
              <a:t>email.address@sfcta.org</a:t>
            </a:r>
          </a:p>
        </p:txBody>
      </p:sp>
      <p:sp>
        <p:nvSpPr>
          <p:cNvPr id="17" name="Text Placeholder 2">
            <a:extLst>
              <a:ext uri="{FF2B5EF4-FFF2-40B4-BE49-F238E27FC236}">
                <a16:creationId xmlns:a16="http://schemas.microsoft.com/office/drawing/2014/main" id="{487BF879-4EBE-7F4C-B843-0822AA07BE94}"/>
              </a:ext>
            </a:extLst>
          </p:cNvPr>
          <p:cNvSpPr>
            <a:spLocks noGrp="1"/>
          </p:cNvSpPr>
          <p:nvPr>
            <p:ph type="body" sz="quarter" idx="17" hasCustomPrompt="1"/>
          </p:nvPr>
        </p:nvSpPr>
        <p:spPr>
          <a:xfrm>
            <a:off x="8114153" y="3688014"/>
            <a:ext cx="3239647" cy="1231106"/>
          </a:xfrm>
        </p:spPr>
        <p:txBody>
          <a:bodyPr anchor="b" anchorCtr="0">
            <a:noAutofit/>
          </a:bodyPr>
          <a:lstStyle>
            <a:lvl1pPr>
              <a:lnSpc>
                <a:spcPct val="100000"/>
              </a:lnSpc>
              <a:spcAft>
                <a:spcPts val="0"/>
              </a:spcAft>
              <a:defRPr sz="2000">
                <a:solidFill>
                  <a:srgbClr val="1C355E"/>
                </a:solidFill>
                <a:latin typeface="Avenir Next LT Pro" panose="020B0504020202020204" pitchFamily="34" charset="0"/>
              </a:defRPr>
            </a:lvl1pPr>
            <a:lvl2pPr>
              <a:lnSpc>
                <a:spcPct val="100000"/>
              </a:lnSpc>
              <a:spcAft>
                <a:spcPts val="0"/>
              </a:spcAft>
              <a:defRPr sz="2000">
                <a:solidFill>
                  <a:srgbClr val="1C355E"/>
                </a:solidFill>
                <a:latin typeface="Avenir Next LT Pro" panose="020B05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3 Name</a:t>
            </a:r>
          </a:p>
          <a:p>
            <a:pPr lvl="1"/>
            <a:r>
              <a:rPr lang="en-US" dirty="0"/>
              <a:t>Job Title</a:t>
            </a:r>
          </a:p>
          <a:p>
            <a:pPr lvl="1"/>
            <a:r>
              <a:rPr lang="en-US" dirty="0"/>
              <a:t>email.address@sfcta.org</a:t>
            </a:r>
          </a:p>
        </p:txBody>
      </p:sp>
      <p:pic>
        <p:nvPicPr>
          <p:cNvPr id="10" name="Picture 9" descr="San Francisco County Transportation Authority logo">
            <a:extLst>
              <a:ext uri="{FF2B5EF4-FFF2-40B4-BE49-F238E27FC236}">
                <a16:creationId xmlns:a16="http://schemas.microsoft.com/office/drawing/2014/main" id="{1F308109-E40A-9C49-A59F-167F0D29F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377236"/>
            <a:ext cx="2283691" cy="637309"/>
          </a:xfrm>
          <a:prstGeom prst="rect">
            <a:avLst/>
          </a:prstGeom>
        </p:spPr>
      </p:pic>
      <p:pic>
        <p:nvPicPr>
          <p:cNvPr id="13" name="Picture 12" descr="Facebook">
            <a:extLst>
              <a:ext uri="{FF2B5EF4-FFF2-40B4-BE49-F238E27FC236}">
                <a16:creationId xmlns:a16="http://schemas.microsoft.com/office/drawing/2014/main" id="{F0EBC8B4-3A60-A1FD-ED4E-CC4C16976A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64843" y="5573956"/>
            <a:ext cx="240792" cy="240792"/>
          </a:xfrm>
          <a:prstGeom prst="rect">
            <a:avLst/>
          </a:prstGeom>
          <a:noFill/>
        </p:spPr>
      </p:pic>
      <p:pic>
        <p:nvPicPr>
          <p:cNvPr id="14" name="Picture 13" descr="Instagram">
            <a:extLst>
              <a:ext uri="{FF2B5EF4-FFF2-40B4-BE49-F238E27FC236}">
                <a16:creationId xmlns:a16="http://schemas.microsoft.com/office/drawing/2014/main" id="{BFC908A4-067C-14D8-4A4E-E49695A0A5A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887131" y="5573956"/>
            <a:ext cx="240792" cy="240792"/>
          </a:xfrm>
          <a:prstGeom prst="rect">
            <a:avLst/>
          </a:prstGeom>
          <a:noFill/>
        </p:spPr>
      </p:pic>
      <p:pic>
        <p:nvPicPr>
          <p:cNvPr id="16" name="Picture 15" descr="LinkedIn">
            <a:extLst>
              <a:ext uri="{FF2B5EF4-FFF2-40B4-BE49-F238E27FC236}">
                <a16:creationId xmlns:a16="http://schemas.microsoft.com/office/drawing/2014/main" id="{18ADBA3D-55B6-F697-E72A-2BA9AD55A47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209419" y="5573956"/>
            <a:ext cx="240792" cy="240792"/>
          </a:xfrm>
          <a:prstGeom prst="rect">
            <a:avLst/>
          </a:prstGeom>
          <a:noFill/>
        </p:spPr>
      </p:pic>
      <p:pic>
        <p:nvPicPr>
          <p:cNvPr id="18" name="Picture 17" descr="Twitter">
            <a:extLst>
              <a:ext uri="{FF2B5EF4-FFF2-40B4-BE49-F238E27FC236}">
                <a16:creationId xmlns:a16="http://schemas.microsoft.com/office/drawing/2014/main" id="{C01E39A2-2B35-71F8-B536-FAD1282E9EC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8531707" y="5573956"/>
            <a:ext cx="240792" cy="240792"/>
          </a:xfrm>
          <a:prstGeom prst="rect">
            <a:avLst/>
          </a:prstGeom>
          <a:noFill/>
        </p:spPr>
      </p:pic>
      <p:pic>
        <p:nvPicPr>
          <p:cNvPr id="19" name="Picture 18" descr="YouTube">
            <a:extLst>
              <a:ext uri="{FF2B5EF4-FFF2-40B4-BE49-F238E27FC236}">
                <a16:creationId xmlns:a16="http://schemas.microsoft.com/office/drawing/2014/main" id="{3B55B897-8919-41E8-EA5C-8E4213734A9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8853993" y="5573956"/>
            <a:ext cx="240792" cy="240792"/>
          </a:xfrm>
          <a:prstGeom prst="rect">
            <a:avLst/>
          </a:prstGeom>
          <a:noFill/>
        </p:spPr>
      </p:pic>
      <p:sp>
        <p:nvSpPr>
          <p:cNvPr id="11" name="TextBox 10">
            <a:extLst>
              <a:ext uri="{FF2B5EF4-FFF2-40B4-BE49-F238E27FC236}">
                <a16:creationId xmlns:a16="http://schemas.microsoft.com/office/drawing/2014/main" id="{6F914EAA-8C19-4E1D-BDD1-844C99F8F1DB}"/>
              </a:ext>
            </a:extLst>
          </p:cNvPr>
          <p:cNvSpPr txBox="1"/>
          <p:nvPr userDrawn="1"/>
        </p:nvSpPr>
        <p:spPr>
          <a:xfrm>
            <a:off x="4476176" y="5377235"/>
            <a:ext cx="6877624" cy="637304"/>
          </a:xfrm>
          <a:prstGeom prst="rect">
            <a:avLst/>
          </a:prstGeom>
          <a:noFill/>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tab pos="2336800" algn="l"/>
                <a:tab pos="4740275" algn="l"/>
              </a:tabLst>
              <a:defRPr/>
            </a:pPr>
            <a:r>
              <a:rPr lang="en-US" sz="2400" baseline="10000" dirty="0">
                <a:solidFill>
                  <a:srgbClr val="1C355E"/>
                </a:solidFill>
                <a:latin typeface="Franklin Gothic Book" panose="020B0503020102020204" pitchFamily="34" charset="0"/>
              </a:rPr>
              <a:t>sfcta.org/stay-connected</a:t>
            </a:r>
            <a:endParaRPr lang="en-US" sz="1400" baseline="10000" dirty="0">
              <a:solidFill>
                <a:srgbClr val="1C355E"/>
              </a:solidFill>
              <a:latin typeface="Franklin Gothic Book" panose="020B0503020102020204" pitchFamily="34" charset="0"/>
            </a:endParaRPr>
          </a:p>
        </p:txBody>
      </p:sp>
      <p:cxnSp>
        <p:nvCxnSpPr>
          <p:cNvPr id="4" name="Straight Connector 3">
            <a:extLst>
              <a:ext uri="{FF2B5EF4-FFF2-40B4-BE49-F238E27FC236}">
                <a16:creationId xmlns:a16="http://schemas.microsoft.com/office/drawing/2014/main" id="{95A044EF-881A-744F-A6FE-A76BC08E7C04}"/>
              </a:ext>
              <a:ext uri="{C183D7F6-B498-43B3-948B-1728B52AA6E4}">
                <adec:decorative xmlns:adec="http://schemas.microsoft.com/office/drawing/2017/decorative" val="1"/>
              </a:ext>
            </a:extLst>
          </p:cNvPr>
          <p:cNvCxnSpPr>
            <a:cxnSpLocks/>
          </p:cNvCxnSpPr>
          <p:nvPr userDrawn="1"/>
        </p:nvCxnSpPr>
        <p:spPr>
          <a:xfrm>
            <a:off x="838200" y="5175199"/>
            <a:ext cx="1051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817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9B7FF3-DEE3-4A42-A9B1-858562DCA162}"/>
              </a:ext>
              <a:ext uri="{C183D7F6-B498-43B3-948B-1728B52AA6E4}">
                <adec:decorative xmlns:adec="http://schemas.microsoft.com/office/drawing/2017/decorative" val="1"/>
              </a:ext>
            </a:extLst>
          </p:cNvPr>
          <p:cNvSpPr/>
          <p:nvPr userDrawn="1"/>
        </p:nvSpPr>
        <p:spPr>
          <a:xfrm>
            <a:off x="162911" y="162909"/>
            <a:ext cx="11866178" cy="6532179"/>
          </a:xfrm>
          <a:prstGeom prst="rect">
            <a:avLst/>
          </a:prstGeom>
          <a:solidFill>
            <a:srgbClr val="006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0E512DC8-C2E1-214F-A484-3CE0F7CE9103}"/>
              </a:ext>
            </a:extLst>
          </p:cNvPr>
          <p:cNvSpPr>
            <a:spLocks noGrp="1"/>
          </p:cNvSpPr>
          <p:nvPr>
            <p:ph type="body" sz="quarter" idx="13" hasCustomPrompt="1"/>
          </p:nvPr>
        </p:nvSpPr>
        <p:spPr>
          <a:xfrm>
            <a:off x="838200" y="796637"/>
            <a:ext cx="10515600" cy="2513823"/>
          </a:xfrm>
          <a:effectLst/>
        </p:spPr>
        <p:txBody>
          <a:bodyPr>
            <a:noAutofit/>
          </a:bodyPr>
          <a:lstStyle>
            <a:lvl1pPr marL="6350" indent="0">
              <a:lnSpc>
                <a:spcPct val="90000"/>
              </a:lnSpc>
              <a:spcAft>
                <a:spcPts val="1600"/>
              </a:spcAft>
              <a:buNone/>
              <a:tabLst/>
              <a:defRPr sz="7200" b="1" i="0">
                <a:solidFill>
                  <a:srgbClr val="B9D9EC"/>
                </a:solidFill>
                <a:latin typeface="Avenir Next LT Pro" panose="020B0504020202020204" pitchFamily="34" charset="0"/>
              </a:defRPr>
            </a:lvl1pPr>
            <a:lvl2pPr marL="6350" indent="0">
              <a:spcAft>
                <a:spcPts val="1600"/>
              </a:spcAft>
              <a:buNone/>
              <a:tabLst/>
              <a:defRPr>
                <a:solidFill>
                  <a:schemeClr val="bg1"/>
                </a:solidFill>
                <a:latin typeface="Avenir Next LT Pro" panose="020B0504020202020204" pitchFamily="34" charset="0"/>
              </a:defRPr>
            </a:lvl2pPr>
            <a:lvl3pPr marL="6350" indent="0">
              <a:lnSpc>
                <a:spcPct val="100000"/>
              </a:lnSpc>
              <a:buNone/>
              <a:tabLst/>
              <a:defRPr sz="1400">
                <a:solidFill>
                  <a:schemeClr val="bg1"/>
                </a:solidFill>
              </a:defRPr>
            </a:lvl3pPr>
            <a:lvl4pPr>
              <a:buNone/>
              <a:defRPr>
                <a:solidFill>
                  <a:schemeClr val="bg1"/>
                </a:solidFill>
              </a:defRPr>
            </a:lvl4pPr>
            <a:lvl5pPr>
              <a:buNone/>
              <a:defRPr>
                <a:solidFill>
                  <a:schemeClr val="bg1"/>
                </a:solidFill>
              </a:defRPr>
            </a:lvl5pPr>
          </a:lstStyle>
          <a:p>
            <a:pPr lvl="0"/>
            <a:r>
              <a:rPr lang="en-US" dirty="0"/>
              <a:t>Thank you.</a:t>
            </a:r>
          </a:p>
          <a:p>
            <a:pPr lvl="1"/>
            <a:r>
              <a:rPr lang="en-US" dirty="0"/>
              <a:t>Project webpage and/or email</a:t>
            </a:r>
            <a:br>
              <a:rPr lang="en-US" dirty="0"/>
            </a:br>
            <a:r>
              <a:rPr lang="en-US" dirty="0"/>
              <a:t>(use the indent button for to move between styles)</a:t>
            </a:r>
          </a:p>
        </p:txBody>
      </p:sp>
      <p:sp>
        <p:nvSpPr>
          <p:cNvPr id="18" name="Text Placeholder 2">
            <a:extLst>
              <a:ext uri="{FF2B5EF4-FFF2-40B4-BE49-F238E27FC236}">
                <a16:creationId xmlns:a16="http://schemas.microsoft.com/office/drawing/2014/main" id="{E8635FDA-C5CA-FB4D-A310-4A54407D8881}"/>
              </a:ext>
            </a:extLst>
          </p:cNvPr>
          <p:cNvSpPr>
            <a:spLocks noGrp="1"/>
          </p:cNvSpPr>
          <p:nvPr>
            <p:ph type="body" sz="quarter" idx="15" hasCustomPrompt="1"/>
          </p:nvPr>
        </p:nvSpPr>
        <p:spPr>
          <a:xfrm>
            <a:off x="838200" y="3688014"/>
            <a:ext cx="3239647" cy="1231106"/>
          </a:xfrm>
        </p:spPr>
        <p:txBody>
          <a:bodyPr anchor="b" anchorCtr="0">
            <a:noAutofit/>
          </a:bodyPr>
          <a:lstStyle>
            <a:lvl1pPr>
              <a:lnSpc>
                <a:spcPct val="100000"/>
              </a:lnSpc>
              <a:spcAft>
                <a:spcPts val="0"/>
              </a:spcAft>
              <a:defRPr sz="2000">
                <a:solidFill>
                  <a:schemeClr val="bg1"/>
                </a:solidFill>
                <a:latin typeface="Avenir Next LT Pro" panose="020B0504020202020204" pitchFamily="34" charset="0"/>
              </a:defRPr>
            </a:lvl1pPr>
            <a:lvl2pPr>
              <a:lnSpc>
                <a:spcPct val="100000"/>
              </a:lnSpc>
              <a:spcAft>
                <a:spcPts val="0"/>
              </a:spcAft>
              <a:defRPr sz="2000">
                <a:solidFill>
                  <a:schemeClr val="bg1"/>
                </a:solidFill>
                <a:latin typeface="Avenir Next LT Pro" panose="020B05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1 Name</a:t>
            </a:r>
          </a:p>
          <a:p>
            <a:pPr lvl="1"/>
            <a:r>
              <a:rPr lang="en-US" dirty="0" err="1"/>
              <a:t>email.address@sfcta.org</a:t>
            </a:r>
            <a:endParaRPr lang="en-US" dirty="0"/>
          </a:p>
          <a:p>
            <a:pPr lvl="1"/>
            <a:r>
              <a:rPr lang="en-US" dirty="0"/>
              <a:t>415-522-4800 office</a:t>
            </a:r>
          </a:p>
          <a:p>
            <a:pPr lvl="1"/>
            <a:r>
              <a:rPr lang="en-US" dirty="0"/>
              <a:t>415-522-4800 cell</a:t>
            </a:r>
          </a:p>
        </p:txBody>
      </p:sp>
      <p:sp>
        <p:nvSpPr>
          <p:cNvPr id="19" name="Text Placeholder 2">
            <a:extLst>
              <a:ext uri="{FF2B5EF4-FFF2-40B4-BE49-F238E27FC236}">
                <a16:creationId xmlns:a16="http://schemas.microsoft.com/office/drawing/2014/main" id="{D2A35918-2FFD-304F-BE98-332CDEBD2830}"/>
              </a:ext>
            </a:extLst>
          </p:cNvPr>
          <p:cNvSpPr>
            <a:spLocks noGrp="1"/>
          </p:cNvSpPr>
          <p:nvPr>
            <p:ph type="body" sz="quarter" idx="16" hasCustomPrompt="1"/>
          </p:nvPr>
        </p:nvSpPr>
        <p:spPr>
          <a:xfrm>
            <a:off x="4476176" y="3688014"/>
            <a:ext cx="3239647" cy="1231106"/>
          </a:xfrm>
        </p:spPr>
        <p:txBody>
          <a:bodyPr anchor="b" anchorCtr="0">
            <a:noAutofit/>
          </a:bodyPr>
          <a:lstStyle>
            <a:lvl1pPr>
              <a:lnSpc>
                <a:spcPct val="100000"/>
              </a:lnSpc>
              <a:spcAft>
                <a:spcPts val="0"/>
              </a:spcAft>
              <a:defRPr sz="2000">
                <a:solidFill>
                  <a:schemeClr val="bg1"/>
                </a:solidFill>
                <a:latin typeface="Avenir Next LT Pro" panose="020B0504020202020204" pitchFamily="34" charset="0"/>
              </a:defRPr>
            </a:lvl1pPr>
            <a:lvl2pPr>
              <a:lnSpc>
                <a:spcPct val="100000"/>
              </a:lnSpc>
              <a:spcAft>
                <a:spcPts val="0"/>
              </a:spcAft>
              <a:defRPr sz="2000">
                <a:solidFill>
                  <a:schemeClr val="bg1"/>
                </a:solidFill>
                <a:latin typeface="Avenir Next LT Pro" panose="020B05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2 Name</a:t>
            </a:r>
          </a:p>
          <a:p>
            <a:pPr lvl="1"/>
            <a:r>
              <a:rPr lang="en-US" dirty="0" err="1"/>
              <a:t>email.address@sfcta.org</a:t>
            </a:r>
            <a:endParaRPr lang="en-US" dirty="0"/>
          </a:p>
          <a:p>
            <a:pPr lvl="1"/>
            <a:r>
              <a:rPr lang="en-US" dirty="0"/>
              <a:t>415-522-4800 office</a:t>
            </a:r>
          </a:p>
          <a:p>
            <a:pPr lvl="1"/>
            <a:r>
              <a:rPr lang="en-US" dirty="0"/>
              <a:t>415-522-4800 cell</a:t>
            </a:r>
          </a:p>
        </p:txBody>
      </p:sp>
      <p:sp>
        <p:nvSpPr>
          <p:cNvPr id="20" name="Text Placeholder 2">
            <a:extLst>
              <a:ext uri="{FF2B5EF4-FFF2-40B4-BE49-F238E27FC236}">
                <a16:creationId xmlns:a16="http://schemas.microsoft.com/office/drawing/2014/main" id="{A28F0103-041E-4544-BBA1-76F604995633}"/>
              </a:ext>
            </a:extLst>
          </p:cNvPr>
          <p:cNvSpPr>
            <a:spLocks noGrp="1"/>
          </p:cNvSpPr>
          <p:nvPr>
            <p:ph type="body" sz="quarter" idx="17" hasCustomPrompt="1"/>
          </p:nvPr>
        </p:nvSpPr>
        <p:spPr>
          <a:xfrm>
            <a:off x="8114153" y="3688014"/>
            <a:ext cx="3239647" cy="1231106"/>
          </a:xfrm>
        </p:spPr>
        <p:txBody>
          <a:bodyPr anchor="b" anchorCtr="0">
            <a:noAutofit/>
          </a:bodyPr>
          <a:lstStyle>
            <a:lvl1pPr>
              <a:lnSpc>
                <a:spcPct val="100000"/>
              </a:lnSpc>
              <a:spcAft>
                <a:spcPts val="0"/>
              </a:spcAft>
              <a:defRPr sz="2000">
                <a:solidFill>
                  <a:schemeClr val="bg1"/>
                </a:solidFill>
                <a:latin typeface="Avenir Next LT Pro" panose="020B0504020202020204" pitchFamily="34" charset="0"/>
              </a:defRPr>
            </a:lvl1pPr>
            <a:lvl2pPr>
              <a:lnSpc>
                <a:spcPct val="100000"/>
              </a:lnSpc>
              <a:spcAft>
                <a:spcPts val="0"/>
              </a:spcAft>
              <a:defRPr sz="2000">
                <a:solidFill>
                  <a:schemeClr val="bg1"/>
                </a:solidFill>
                <a:latin typeface="Avenir Next LT Pro" panose="020B05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3 Name</a:t>
            </a:r>
          </a:p>
          <a:p>
            <a:pPr lvl="1"/>
            <a:r>
              <a:rPr lang="en-US" dirty="0" err="1"/>
              <a:t>email.address@sfcta.org</a:t>
            </a:r>
            <a:endParaRPr lang="en-US" dirty="0"/>
          </a:p>
          <a:p>
            <a:pPr lvl="1"/>
            <a:r>
              <a:rPr lang="en-US" dirty="0"/>
              <a:t>415-522-4800 office</a:t>
            </a:r>
          </a:p>
          <a:p>
            <a:pPr lvl="1"/>
            <a:r>
              <a:rPr lang="en-US" dirty="0"/>
              <a:t>415-522-4800 cell</a:t>
            </a:r>
          </a:p>
        </p:txBody>
      </p:sp>
      <p:pic>
        <p:nvPicPr>
          <p:cNvPr id="14" name="Picture 13" descr="San Francisco County Transportation Authority logo">
            <a:extLst>
              <a:ext uri="{FF2B5EF4-FFF2-40B4-BE49-F238E27FC236}">
                <a16:creationId xmlns:a16="http://schemas.microsoft.com/office/drawing/2014/main" id="{8BA8CE1F-73E0-8445-BAFC-39579410D4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5377236"/>
            <a:ext cx="2283690" cy="637309"/>
          </a:xfrm>
          <a:prstGeom prst="rect">
            <a:avLst/>
          </a:prstGeom>
        </p:spPr>
      </p:pic>
      <p:pic>
        <p:nvPicPr>
          <p:cNvPr id="10" name="Picture 9" descr="Facebook">
            <a:extLst>
              <a:ext uri="{FF2B5EF4-FFF2-40B4-BE49-F238E27FC236}">
                <a16:creationId xmlns:a16="http://schemas.microsoft.com/office/drawing/2014/main" id="{C2F03F35-A9AD-F581-B5F2-A6B332E7637C}"/>
              </a:ext>
            </a:extLst>
          </p:cNvPr>
          <p:cNvPicPr>
            <a:picLocks noChangeAspect="1"/>
          </p:cNvPicPr>
          <p:nvPr userDrawn="1"/>
        </p:nvPicPr>
        <p:blipFill>
          <a:blip r:embed="rId3"/>
          <a:stretch>
            <a:fillRect/>
          </a:stretch>
        </p:blipFill>
        <p:spPr>
          <a:xfrm>
            <a:off x="7564843" y="5573956"/>
            <a:ext cx="240792" cy="240792"/>
          </a:xfrm>
          <a:prstGeom prst="rect">
            <a:avLst/>
          </a:prstGeom>
        </p:spPr>
      </p:pic>
      <p:pic>
        <p:nvPicPr>
          <p:cNvPr id="11" name="Picture 10" descr="Instagram">
            <a:extLst>
              <a:ext uri="{FF2B5EF4-FFF2-40B4-BE49-F238E27FC236}">
                <a16:creationId xmlns:a16="http://schemas.microsoft.com/office/drawing/2014/main" id="{92B73644-757F-18B9-13F6-E9572CDEAE01}"/>
              </a:ext>
            </a:extLst>
          </p:cNvPr>
          <p:cNvPicPr>
            <a:picLocks noChangeAspect="1"/>
          </p:cNvPicPr>
          <p:nvPr userDrawn="1"/>
        </p:nvPicPr>
        <p:blipFill>
          <a:blip r:embed="rId4"/>
          <a:stretch>
            <a:fillRect/>
          </a:stretch>
        </p:blipFill>
        <p:spPr>
          <a:xfrm>
            <a:off x="7887131" y="5573956"/>
            <a:ext cx="240792" cy="240792"/>
          </a:xfrm>
          <a:prstGeom prst="rect">
            <a:avLst/>
          </a:prstGeom>
        </p:spPr>
      </p:pic>
      <p:pic>
        <p:nvPicPr>
          <p:cNvPr id="13" name="Picture 12" descr="LinkedIn">
            <a:extLst>
              <a:ext uri="{FF2B5EF4-FFF2-40B4-BE49-F238E27FC236}">
                <a16:creationId xmlns:a16="http://schemas.microsoft.com/office/drawing/2014/main" id="{A3B5F076-E5C9-D2AE-F25C-58B522E06F01}"/>
              </a:ext>
            </a:extLst>
          </p:cNvPr>
          <p:cNvPicPr>
            <a:picLocks noChangeAspect="1"/>
          </p:cNvPicPr>
          <p:nvPr userDrawn="1"/>
        </p:nvPicPr>
        <p:blipFill>
          <a:blip r:embed="rId5"/>
          <a:stretch>
            <a:fillRect/>
          </a:stretch>
        </p:blipFill>
        <p:spPr>
          <a:xfrm>
            <a:off x="8209419" y="5573956"/>
            <a:ext cx="240792" cy="240792"/>
          </a:xfrm>
          <a:prstGeom prst="rect">
            <a:avLst/>
          </a:prstGeom>
        </p:spPr>
      </p:pic>
      <p:pic>
        <p:nvPicPr>
          <p:cNvPr id="15" name="Picture 14" descr="Twitter">
            <a:extLst>
              <a:ext uri="{FF2B5EF4-FFF2-40B4-BE49-F238E27FC236}">
                <a16:creationId xmlns:a16="http://schemas.microsoft.com/office/drawing/2014/main" id="{43A117BB-2B4E-D9EF-18B6-F3FC5A5BAB5C}"/>
              </a:ext>
            </a:extLst>
          </p:cNvPr>
          <p:cNvPicPr>
            <a:picLocks noChangeAspect="1"/>
          </p:cNvPicPr>
          <p:nvPr userDrawn="1"/>
        </p:nvPicPr>
        <p:blipFill>
          <a:blip r:embed="rId6"/>
          <a:stretch>
            <a:fillRect/>
          </a:stretch>
        </p:blipFill>
        <p:spPr>
          <a:xfrm>
            <a:off x="8531707" y="5573956"/>
            <a:ext cx="240792" cy="240792"/>
          </a:xfrm>
          <a:prstGeom prst="rect">
            <a:avLst/>
          </a:prstGeom>
        </p:spPr>
      </p:pic>
      <p:pic>
        <p:nvPicPr>
          <p:cNvPr id="16" name="Picture 15" descr="YouTube">
            <a:extLst>
              <a:ext uri="{FF2B5EF4-FFF2-40B4-BE49-F238E27FC236}">
                <a16:creationId xmlns:a16="http://schemas.microsoft.com/office/drawing/2014/main" id="{12B98166-E6B6-1AB6-33EF-403AC25C4F0D}"/>
              </a:ext>
            </a:extLst>
          </p:cNvPr>
          <p:cNvPicPr>
            <a:picLocks noChangeAspect="1"/>
          </p:cNvPicPr>
          <p:nvPr userDrawn="1"/>
        </p:nvPicPr>
        <p:blipFill>
          <a:blip r:embed="rId7"/>
          <a:stretch>
            <a:fillRect/>
          </a:stretch>
        </p:blipFill>
        <p:spPr>
          <a:xfrm>
            <a:off x="8853993" y="5573956"/>
            <a:ext cx="240792" cy="240792"/>
          </a:xfrm>
          <a:prstGeom prst="rect">
            <a:avLst/>
          </a:prstGeom>
        </p:spPr>
      </p:pic>
      <p:sp>
        <p:nvSpPr>
          <p:cNvPr id="21" name="TextBox 20">
            <a:extLst>
              <a:ext uri="{FF2B5EF4-FFF2-40B4-BE49-F238E27FC236}">
                <a16:creationId xmlns:a16="http://schemas.microsoft.com/office/drawing/2014/main" id="{42030AD6-1280-E442-8AE3-EE6D4A74A035}"/>
              </a:ext>
            </a:extLst>
          </p:cNvPr>
          <p:cNvSpPr txBox="1"/>
          <p:nvPr userDrawn="1"/>
        </p:nvSpPr>
        <p:spPr>
          <a:xfrm>
            <a:off x="4476176" y="5377235"/>
            <a:ext cx="6877624" cy="637304"/>
          </a:xfrm>
          <a:prstGeom prst="rect">
            <a:avLst/>
          </a:prstGeom>
          <a:noFill/>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tab pos="2336800" algn="l"/>
                <a:tab pos="4740275" algn="l"/>
              </a:tabLst>
              <a:defRPr/>
            </a:pPr>
            <a:r>
              <a:rPr lang="en-US" sz="2400" baseline="10000" dirty="0" err="1">
                <a:solidFill>
                  <a:schemeClr val="bg1"/>
                </a:solidFill>
                <a:latin typeface="Franklin Gothic Book" panose="020B0503020102020204" pitchFamily="34" charset="0"/>
              </a:rPr>
              <a:t>sfcta.org</a:t>
            </a:r>
            <a:r>
              <a:rPr lang="en-US" sz="2400" baseline="10000" dirty="0">
                <a:solidFill>
                  <a:schemeClr val="bg1"/>
                </a:solidFill>
                <a:latin typeface="Franklin Gothic Book" panose="020B0503020102020204" pitchFamily="34" charset="0"/>
              </a:rPr>
              <a:t>/stay-connected</a:t>
            </a:r>
            <a:endParaRPr lang="en-US" sz="1400" baseline="10000" dirty="0">
              <a:solidFill>
                <a:schemeClr val="bg1"/>
              </a:solidFill>
              <a:latin typeface="Franklin Gothic Book" panose="020B0503020102020204" pitchFamily="34" charset="0"/>
            </a:endParaRPr>
          </a:p>
        </p:txBody>
      </p:sp>
      <p:cxnSp>
        <p:nvCxnSpPr>
          <p:cNvPr id="4" name="Straight Connector 3">
            <a:extLst>
              <a:ext uri="{FF2B5EF4-FFF2-40B4-BE49-F238E27FC236}">
                <a16:creationId xmlns:a16="http://schemas.microsoft.com/office/drawing/2014/main" id="{95A044EF-881A-744F-A6FE-A76BC08E7C04}"/>
              </a:ext>
              <a:ext uri="{C183D7F6-B498-43B3-948B-1728B52AA6E4}">
                <adec:decorative xmlns:adec="http://schemas.microsoft.com/office/drawing/2017/decorative" val="1"/>
              </a:ext>
            </a:extLst>
          </p:cNvPr>
          <p:cNvCxnSpPr>
            <a:cxnSpLocks/>
          </p:cNvCxnSpPr>
          <p:nvPr userDrawn="1"/>
        </p:nvCxnSpPr>
        <p:spPr>
          <a:xfrm>
            <a:off x="838200" y="5175199"/>
            <a:ext cx="10515600" cy="0"/>
          </a:xfrm>
          <a:prstGeom prst="line">
            <a:avLst/>
          </a:prstGeom>
          <a:ln w="25400">
            <a:solidFill>
              <a:srgbClr val="B9D9E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478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ed Allocatio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4B21311-1436-1040-B0A9-F5EEE2B2A2AE}"/>
              </a:ext>
            </a:extLst>
          </p:cNvPr>
          <p:cNvSpPr>
            <a:spLocks noGrp="1"/>
          </p:cNvSpPr>
          <p:nvPr>
            <p:ph type="title" hasCustomPrompt="1"/>
          </p:nvPr>
        </p:nvSpPr>
        <p:spPr>
          <a:xfrm>
            <a:off x="557765" y="505691"/>
            <a:ext cx="11076468" cy="984885"/>
          </a:xfrm>
        </p:spPr>
        <p:txBody>
          <a:bodyPr wrap="square" anchor="t" anchorCtr="0">
            <a:noAutofit/>
          </a:bodyPr>
          <a:lstStyle>
            <a:lvl1pPr>
              <a:lnSpc>
                <a:spcPct val="100000"/>
              </a:lnSpc>
              <a:spcAft>
                <a:spcPts val="0"/>
              </a:spcAft>
              <a:defRPr sz="3200">
                <a:latin typeface="Avenir Next LT Pro" panose="020B0504020202020204" pitchFamily="34" charset="0"/>
              </a:defRPr>
            </a:lvl1pPr>
          </a:lstStyle>
          <a:p>
            <a:r>
              <a:rPr lang="en-US" dirty="0"/>
              <a:t>Name of the Project Goes Here</a:t>
            </a:r>
            <a:br>
              <a:rPr lang="en-US" dirty="0"/>
            </a:br>
            <a:r>
              <a:rPr lang="en-US" dirty="0"/>
              <a:t>(SFMTA) Construction</a:t>
            </a:r>
          </a:p>
        </p:txBody>
      </p:sp>
      <p:sp>
        <p:nvSpPr>
          <p:cNvPr id="5" name="Text Placeholder 4">
            <a:extLst>
              <a:ext uri="{FF2B5EF4-FFF2-40B4-BE49-F238E27FC236}">
                <a16:creationId xmlns:a16="http://schemas.microsoft.com/office/drawing/2014/main" id="{A5BC9B54-A621-4009-1A53-D14D042AB110}"/>
              </a:ext>
            </a:extLst>
          </p:cNvPr>
          <p:cNvSpPr>
            <a:spLocks noGrp="1"/>
          </p:cNvSpPr>
          <p:nvPr>
            <p:ph type="body" sz="quarter" idx="17"/>
          </p:nvPr>
        </p:nvSpPr>
        <p:spPr>
          <a:xfrm>
            <a:off x="557765" y="1682885"/>
            <a:ext cx="7253255" cy="4288424"/>
          </a:xfrm>
        </p:spPr>
        <p:txBody>
          <a:bodyPr/>
          <a:lstStyle>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8203562" y="1682884"/>
            <a:ext cx="3430671" cy="4288425"/>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8" name="Text Placeholder 8">
            <a:extLst>
              <a:ext uri="{FF2B5EF4-FFF2-40B4-BE49-F238E27FC236}">
                <a16:creationId xmlns:a16="http://schemas.microsoft.com/office/drawing/2014/main" id="{6A1DE714-9302-CAB7-D899-D332B87ADBF3}"/>
              </a:ext>
            </a:extLst>
          </p:cNvPr>
          <p:cNvSpPr>
            <a:spLocks noGrp="1"/>
          </p:cNvSpPr>
          <p:nvPr>
            <p:ph type="body" sz="quarter" idx="16" hasCustomPrompt="1"/>
          </p:nvPr>
        </p:nvSpPr>
        <p:spPr>
          <a:xfrm>
            <a:off x="9333571"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7" name="Picture 6">
            <a:extLst>
              <a:ext uri="{FF2B5EF4-FFF2-40B4-BE49-F238E27FC236}">
                <a16:creationId xmlns:a16="http://schemas.microsoft.com/office/drawing/2014/main" id="{A7D8044D-6220-3C4D-871B-9ED7B816A6A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5" name="Slide Number Placeholder 5">
            <a:extLst>
              <a:ext uri="{FF2B5EF4-FFF2-40B4-BE49-F238E27FC236}">
                <a16:creationId xmlns:a16="http://schemas.microsoft.com/office/drawing/2014/main" id="{A804AF1C-A0B5-DD45-836C-B36094DF797B}"/>
              </a:ext>
              <a:ext uri="{C183D7F6-B498-43B3-948B-1728B52AA6E4}">
                <adec:decorative xmlns:adec="http://schemas.microsoft.com/office/drawing/2017/decorative" val="1"/>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318330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solid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9B7FF3-DEE3-4A42-A9B1-858562DCA162}"/>
              </a:ext>
              <a:ext uri="{C183D7F6-B498-43B3-948B-1728B52AA6E4}">
                <adec:decorative xmlns:adec="http://schemas.microsoft.com/office/drawing/2017/decorative" val="1"/>
              </a:ext>
            </a:extLst>
          </p:cNvPr>
          <p:cNvSpPr/>
          <p:nvPr userDrawn="1"/>
        </p:nvSpPr>
        <p:spPr>
          <a:xfrm>
            <a:off x="162911" y="162909"/>
            <a:ext cx="11866178" cy="6532179"/>
          </a:xfrm>
          <a:prstGeom prst="rect">
            <a:avLst/>
          </a:prstGeom>
          <a:solidFill>
            <a:srgbClr val="B9D9EC">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0E512DC8-C2E1-214F-A484-3CE0F7CE9103}"/>
              </a:ext>
            </a:extLst>
          </p:cNvPr>
          <p:cNvSpPr>
            <a:spLocks noGrp="1"/>
          </p:cNvSpPr>
          <p:nvPr>
            <p:ph type="body" sz="quarter" idx="13" hasCustomPrompt="1"/>
          </p:nvPr>
        </p:nvSpPr>
        <p:spPr>
          <a:xfrm>
            <a:off x="838200" y="796637"/>
            <a:ext cx="10515600" cy="4062525"/>
          </a:xfrm>
          <a:effectLst/>
        </p:spPr>
        <p:txBody>
          <a:bodyPr>
            <a:noAutofit/>
          </a:bodyPr>
          <a:lstStyle>
            <a:lvl1pPr marL="6350" indent="0">
              <a:lnSpc>
                <a:spcPct val="90000"/>
              </a:lnSpc>
              <a:spcAft>
                <a:spcPts val="1600"/>
              </a:spcAft>
              <a:buNone/>
              <a:tabLst/>
              <a:defRPr sz="7200" b="1" i="0">
                <a:solidFill>
                  <a:srgbClr val="006C69"/>
                </a:solidFill>
                <a:latin typeface="Avenir Next LT Pro" panose="020B0504020202020204" pitchFamily="34" charset="0"/>
              </a:defRPr>
            </a:lvl1pPr>
            <a:lvl2pPr marL="6350" indent="0">
              <a:spcAft>
                <a:spcPts val="1600"/>
              </a:spcAft>
              <a:buNone/>
              <a:tabLst/>
              <a:defRPr>
                <a:solidFill>
                  <a:srgbClr val="1C355E"/>
                </a:solidFill>
                <a:latin typeface="Avenir Next LT Pro" panose="020B0504020202020204" pitchFamily="34" charset="0"/>
              </a:defRPr>
            </a:lvl2pPr>
            <a:lvl3pPr marL="6350" indent="0">
              <a:lnSpc>
                <a:spcPct val="100000"/>
              </a:lnSpc>
              <a:buNone/>
              <a:tabLst/>
              <a:defRPr sz="1400">
                <a:solidFill>
                  <a:srgbClr val="1C355E"/>
                </a:solidFill>
                <a:latin typeface="Avenir Next LT Pro" panose="020B0504020202020204" pitchFamily="34" charset="0"/>
              </a:defRPr>
            </a:lvl3pPr>
            <a:lvl4pPr>
              <a:buNone/>
              <a:defRPr>
                <a:solidFill>
                  <a:schemeClr val="bg1"/>
                </a:solidFill>
              </a:defRPr>
            </a:lvl4pPr>
            <a:lvl5pPr>
              <a:buNone/>
              <a:defRPr>
                <a:solidFill>
                  <a:schemeClr val="bg1"/>
                </a:solidFill>
              </a:defRPr>
            </a:lvl5pPr>
          </a:lstStyle>
          <a:p>
            <a:pPr lvl="0"/>
            <a:r>
              <a:rPr lang="en-US" dirty="0"/>
              <a:t>Presentation Title goes in this space</a:t>
            </a:r>
          </a:p>
          <a:p>
            <a:pPr lvl="1"/>
            <a:r>
              <a:rPr lang="en-US" dirty="0"/>
              <a:t>Use the indent button for subtitle styles</a:t>
            </a:r>
          </a:p>
          <a:p>
            <a:pPr lvl="2"/>
            <a:r>
              <a:rPr lang="en-US" dirty="0"/>
              <a:t>Keep indenting to get this very small sub-subtitle</a:t>
            </a:r>
          </a:p>
        </p:txBody>
      </p:sp>
      <p:pic>
        <p:nvPicPr>
          <p:cNvPr id="14" name="Picture 13" descr="San Francisco County Transportation Authority logo">
            <a:extLst>
              <a:ext uri="{FF2B5EF4-FFF2-40B4-BE49-F238E27FC236}">
                <a16:creationId xmlns:a16="http://schemas.microsoft.com/office/drawing/2014/main" id="{8BA8CE1F-73E0-8445-BAFC-39579410D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377236"/>
            <a:ext cx="2283691" cy="637309"/>
          </a:xfrm>
          <a:prstGeom prst="rect">
            <a:avLst/>
          </a:prstGeom>
        </p:spPr>
      </p:pic>
      <p:sp>
        <p:nvSpPr>
          <p:cNvPr id="16" name="Text Placeholder 15">
            <a:extLst>
              <a:ext uri="{FF2B5EF4-FFF2-40B4-BE49-F238E27FC236}">
                <a16:creationId xmlns:a16="http://schemas.microsoft.com/office/drawing/2014/main" id="{8CB75A8C-AAF0-7648-8B92-F02D94649ACE}"/>
              </a:ext>
            </a:extLst>
          </p:cNvPr>
          <p:cNvSpPr>
            <a:spLocks noGrp="1"/>
          </p:cNvSpPr>
          <p:nvPr>
            <p:ph type="body" sz="quarter" idx="14" hasCustomPrompt="1"/>
          </p:nvPr>
        </p:nvSpPr>
        <p:spPr>
          <a:xfrm>
            <a:off x="4301837" y="5377235"/>
            <a:ext cx="7051964" cy="637309"/>
          </a:xfrm>
        </p:spPr>
        <p:txBody>
          <a:bodyPr anchor="ctr" anchorCtr="0">
            <a:noAutofit/>
          </a:bodyPr>
          <a:lstStyle>
            <a:lvl1pPr marL="0" marR="0" indent="0" algn="r"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400" b="0" smtClean="0">
                <a:solidFill>
                  <a:srgbClr val="1C355E"/>
                </a:solidFill>
                <a:effectLst/>
                <a:latin typeface="Franklin Gothic Book" panose="020B0503020102020204" pitchFamily="34" charset="0"/>
              </a:defRPr>
            </a:lvl1pPr>
            <a:lvl2pPr algn="r">
              <a:defRPr sz="1400">
                <a:latin typeface="Franklin Gothic Book" panose="020B0503020102020204" pitchFamily="34" charset="0"/>
              </a:defRPr>
            </a:lvl2pPr>
            <a:lvl3pPr algn="r">
              <a:defRPr sz="1400">
                <a:latin typeface="Franklin Gothic Book" panose="020B0503020102020204" pitchFamily="34" charset="0"/>
              </a:defRPr>
            </a:lvl3pPr>
            <a:lvl4pPr algn="r">
              <a:defRPr sz="1400">
                <a:latin typeface="Franklin Gothic Book" panose="020B0503020102020204" pitchFamily="34" charset="0"/>
              </a:defRPr>
            </a:lvl4pPr>
            <a:lvl5pPr algn="r">
              <a:defRPr sz="1400">
                <a:latin typeface="Franklin Gothic Book" panose="020B0503020102020204" pitchFamily="34" charset="0"/>
              </a:defRPr>
            </a:lvl5pPr>
          </a:lstStyle>
          <a:p>
            <a:pPr lvl="0"/>
            <a:r>
              <a:rPr lang="en-US" dirty="0"/>
              <a:t>Committee Name — Agenda Item 1</a:t>
            </a:r>
          </a:p>
          <a:p>
            <a:pPr lvl="0"/>
            <a:r>
              <a:rPr lang="en-US" dirty="0"/>
              <a:t>January 1, 2021</a:t>
            </a:r>
          </a:p>
        </p:txBody>
      </p:sp>
      <p:cxnSp>
        <p:nvCxnSpPr>
          <p:cNvPr id="4" name="Straight Connector 3">
            <a:extLst>
              <a:ext uri="{FF2B5EF4-FFF2-40B4-BE49-F238E27FC236}">
                <a16:creationId xmlns:a16="http://schemas.microsoft.com/office/drawing/2014/main" id="{95A044EF-881A-744F-A6FE-A76BC08E7C04}"/>
              </a:ext>
              <a:ext uri="{C183D7F6-B498-43B3-948B-1728B52AA6E4}">
                <adec:decorative xmlns:adec="http://schemas.microsoft.com/office/drawing/2017/decorative" val="1"/>
              </a:ext>
            </a:extLst>
          </p:cNvPr>
          <p:cNvCxnSpPr>
            <a:cxnSpLocks/>
          </p:cNvCxnSpPr>
          <p:nvPr userDrawn="1"/>
        </p:nvCxnSpPr>
        <p:spPr>
          <a:xfrm>
            <a:off x="838200" y="5175199"/>
            <a:ext cx="1051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28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solid dark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9B7FF3-DEE3-4A42-A9B1-858562DCA162}"/>
              </a:ext>
              <a:ext uri="{C183D7F6-B498-43B3-948B-1728B52AA6E4}">
                <adec:decorative xmlns:adec="http://schemas.microsoft.com/office/drawing/2017/decorative" val="1"/>
              </a:ext>
            </a:extLst>
          </p:cNvPr>
          <p:cNvSpPr/>
          <p:nvPr userDrawn="1"/>
        </p:nvSpPr>
        <p:spPr>
          <a:xfrm>
            <a:off x="162911" y="162909"/>
            <a:ext cx="11866178" cy="6532179"/>
          </a:xfrm>
          <a:prstGeom prst="rect">
            <a:avLst/>
          </a:prstGeom>
          <a:solidFill>
            <a:srgbClr val="006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0E512DC8-C2E1-214F-A484-3CE0F7CE9103}"/>
              </a:ext>
            </a:extLst>
          </p:cNvPr>
          <p:cNvSpPr>
            <a:spLocks noGrp="1"/>
          </p:cNvSpPr>
          <p:nvPr>
            <p:ph type="body" sz="quarter" idx="13" hasCustomPrompt="1"/>
          </p:nvPr>
        </p:nvSpPr>
        <p:spPr>
          <a:xfrm>
            <a:off x="838200" y="796637"/>
            <a:ext cx="10515600" cy="4062525"/>
          </a:xfrm>
          <a:effectLst/>
        </p:spPr>
        <p:txBody>
          <a:bodyPr>
            <a:noAutofit/>
          </a:bodyPr>
          <a:lstStyle>
            <a:lvl1pPr marL="6350" indent="0">
              <a:lnSpc>
                <a:spcPct val="90000"/>
              </a:lnSpc>
              <a:spcAft>
                <a:spcPts val="1600"/>
              </a:spcAft>
              <a:buNone/>
              <a:tabLst/>
              <a:defRPr sz="7200" b="1" i="0">
                <a:solidFill>
                  <a:srgbClr val="B9D9EC"/>
                </a:solidFill>
                <a:latin typeface="Avenir Next LT Pro" panose="020B0504020202020204" pitchFamily="34" charset="0"/>
              </a:defRPr>
            </a:lvl1pPr>
            <a:lvl2pPr marL="6350" indent="0">
              <a:spcAft>
                <a:spcPts val="1600"/>
              </a:spcAft>
              <a:buNone/>
              <a:tabLst/>
              <a:defRPr>
                <a:solidFill>
                  <a:schemeClr val="bg1"/>
                </a:solidFill>
                <a:latin typeface="Avenir Next LT Pro" panose="020B0504020202020204" pitchFamily="34" charset="0"/>
              </a:defRPr>
            </a:lvl2pPr>
            <a:lvl3pPr marL="6350" indent="0">
              <a:lnSpc>
                <a:spcPct val="100000"/>
              </a:lnSpc>
              <a:buNone/>
              <a:tabLst/>
              <a:defRPr sz="1400">
                <a:solidFill>
                  <a:schemeClr val="bg1"/>
                </a:solidFill>
                <a:latin typeface="Avenir Next LT Pro" panose="020B0504020202020204" pitchFamily="34" charset="0"/>
              </a:defRPr>
            </a:lvl3pPr>
            <a:lvl4pPr>
              <a:buNone/>
              <a:defRPr>
                <a:solidFill>
                  <a:schemeClr val="bg1"/>
                </a:solidFill>
              </a:defRPr>
            </a:lvl4pPr>
            <a:lvl5pPr>
              <a:buNone/>
              <a:defRPr>
                <a:solidFill>
                  <a:schemeClr val="bg1"/>
                </a:solidFill>
              </a:defRPr>
            </a:lvl5pPr>
          </a:lstStyle>
          <a:p>
            <a:pPr lvl="0"/>
            <a:r>
              <a:rPr lang="en-US" dirty="0"/>
              <a:t>Presentation Title goes in this space</a:t>
            </a:r>
          </a:p>
          <a:p>
            <a:pPr lvl="1"/>
            <a:r>
              <a:rPr lang="en-US" dirty="0"/>
              <a:t>Use the indent button for subtitle styles</a:t>
            </a:r>
          </a:p>
          <a:p>
            <a:pPr lvl="2"/>
            <a:r>
              <a:rPr lang="en-US" dirty="0"/>
              <a:t>Keep indenting to get this very small sub-subtitle</a:t>
            </a:r>
          </a:p>
        </p:txBody>
      </p:sp>
      <p:pic>
        <p:nvPicPr>
          <p:cNvPr id="14" name="Picture 13" descr="San Francisco County Transportation Authority logo">
            <a:extLst>
              <a:ext uri="{FF2B5EF4-FFF2-40B4-BE49-F238E27FC236}">
                <a16:creationId xmlns:a16="http://schemas.microsoft.com/office/drawing/2014/main" id="{8BA8CE1F-73E0-8445-BAFC-39579410D4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5377236"/>
            <a:ext cx="2283690" cy="637309"/>
          </a:xfrm>
          <a:prstGeom prst="rect">
            <a:avLst/>
          </a:prstGeom>
        </p:spPr>
      </p:pic>
      <p:sp>
        <p:nvSpPr>
          <p:cNvPr id="16" name="Text Placeholder 15">
            <a:extLst>
              <a:ext uri="{FF2B5EF4-FFF2-40B4-BE49-F238E27FC236}">
                <a16:creationId xmlns:a16="http://schemas.microsoft.com/office/drawing/2014/main" id="{8CB75A8C-AAF0-7648-8B92-F02D94649ACE}"/>
              </a:ext>
            </a:extLst>
          </p:cNvPr>
          <p:cNvSpPr>
            <a:spLocks noGrp="1"/>
          </p:cNvSpPr>
          <p:nvPr>
            <p:ph type="body" sz="quarter" idx="14" hasCustomPrompt="1"/>
          </p:nvPr>
        </p:nvSpPr>
        <p:spPr>
          <a:xfrm>
            <a:off x="4301837" y="5377235"/>
            <a:ext cx="7051964" cy="637309"/>
          </a:xfrm>
        </p:spPr>
        <p:txBody>
          <a:bodyPr anchor="ctr" anchorCtr="0">
            <a:noAutofit/>
          </a:bodyPr>
          <a:lstStyle>
            <a:lvl1pPr marL="0" marR="0" indent="0" algn="r"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400" b="0" smtClean="0">
                <a:solidFill>
                  <a:schemeClr val="bg1"/>
                </a:solidFill>
                <a:effectLst/>
                <a:latin typeface="Franklin Gothic Book" panose="020B0503020102020204" pitchFamily="34" charset="0"/>
              </a:defRPr>
            </a:lvl1pPr>
            <a:lvl2pPr algn="r">
              <a:defRPr sz="1400">
                <a:latin typeface="Franklin Gothic Book" panose="020B0503020102020204" pitchFamily="34" charset="0"/>
              </a:defRPr>
            </a:lvl2pPr>
            <a:lvl3pPr algn="r">
              <a:defRPr sz="1400">
                <a:latin typeface="Franklin Gothic Book" panose="020B0503020102020204" pitchFamily="34" charset="0"/>
              </a:defRPr>
            </a:lvl3pPr>
            <a:lvl4pPr algn="r">
              <a:defRPr sz="1400">
                <a:latin typeface="Franklin Gothic Book" panose="020B0503020102020204" pitchFamily="34" charset="0"/>
              </a:defRPr>
            </a:lvl4pPr>
            <a:lvl5pPr algn="r">
              <a:defRPr sz="1400">
                <a:latin typeface="Franklin Gothic Book" panose="020B0503020102020204" pitchFamily="34" charset="0"/>
              </a:defRPr>
            </a:lvl5pPr>
          </a:lstStyle>
          <a:p>
            <a:pPr lvl="0"/>
            <a:r>
              <a:rPr lang="en-US" dirty="0"/>
              <a:t>Committee Name — Agenda Item 1</a:t>
            </a:r>
          </a:p>
          <a:p>
            <a:pPr lvl="0"/>
            <a:r>
              <a:rPr lang="en-US" dirty="0"/>
              <a:t>January 1, 2021</a:t>
            </a:r>
          </a:p>
        </p:txBody>
      </p:sp>
      <p:cxnSp>
        <p:nvCxnSpPr>
          <p:cNvPr id="4" name="Straight Connector 3">
            <a:extLst>
              <a:ext uri="{FF2B5EF4-FFF2-40B4-BE49-F238E27FC236}">
                <a16:creationId xmlns:a16="http://schemas.microsoft.com/office/drawing/2014/main" id="{95A044EF-881A-744F-A6FE-A76BC08E7C04}"/>
              </a:ext>
              <a:ext uri="{C183D7F6-B498-43B3-948B-1728B52AA6E4}">
                <adec:decorative xmlns:adec="http://schemas.microsoft.com/office/drawing/2017/decorative" val="1"/>
              </a:ext>
            </a:extLst>
          </p:cNvPr>
          <p:cNvCxnSpPr>
            <a:cxnSpLocks/>
          </p:cNvCxnSpPr>
          <p:nvPr userDrawn="1"/>
        </p:nvCxnSpPr>
        <p:spPr>
          <a:xfrm>
            <a:off x="838200" y="5175199"/>
            <a:ext cx="10515600" cy="0"/>
          </a:xfrm>
          <a:prstGeom prst="line">
            <a:avLst/>
          </a:prstGeom>
          <a:ln w="25400">
            <a:solidFill>
              <a:srgbClr val="B9D9E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17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510B-CAAC-4BA1-9D85-A6A13B8135C3}"/>
              </a:ext>
            </a:extLst>
          </p:cNvPr>
          <p:cNvSpPr>
            <a:spLocks noGrp="1"/>
          </p:cNvSpPr>
          <p:nvPr>
            <p:ph type="title"/>
          </p:nvPr>
        </p:nvSpPr>
        <p:spPr>
          <a:xfrm>
            <a:off x="557767" y="505689"/>
            <a:ext cx="3425414" cy="5465618"/>
          </a:xfrm>
        </p:spPr>
        <p:txBody>
          <a:bodyPr anchor="t" anchorCtr="0">
            <a:noAutofit/>
          </a:bodyPr>
          <a:lstStyle>
            <a:lvl1pPr>
              <a:lnSpc>
                <a:spcPct val="100000"/>
              </a:lnSpc>
              <a:spcAft>
                <a:spcPts val="1600"/>
              </a:spcAft>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DFEF3A-1423-0A4C-AF77-93E36674316D}"/>
              </a:ext>
            </a:extLst>
          </p:cNvPr>
          <p:cNvSpPr>
            <a:spLocks noGrp="1"/>
          </p:cNvSpPr>
          <p:nvPr>
            <p:ph type="body" sz="quarter" idx="16"/>
          </p:nvPr>
        </p:nvSpPr>
        <p:spPr>
          <a:xfrm>
            <a:off x="4375721" y="505688"/>
            <a:ext cx="7258511" cy="5465619"/>
          </a:xfrm>
        </p:spPr>
        <p:txBody>
          <a:bodyPr>
            <a:noAutofit/>
          </a:bodyPr>
          <a:lstStyle>
            <a:lvl1pPr>
              <a:defRPr>
                <a:latin typeface="Avenir Next LT Pro" panose="020B0504020202020204" pitchFamily="34" charset="0"/>
              </a:defRPr>
            </a:lvl1pPr>
            <a:lvl2pPr>
              <a:defRPr>
                <a:latin typeface="Avenir Next LT Pro" panose="020B0504020202020204" pitchFamily="34" charset="0"/>
              </a:defRPr>
            </a:lvl2pPr>
            <a:lvl3pPr>
              <a:lnSpc>
                <a:spcPct val="100000"/>
              </a:lnSpc>
              <a:spcBef>
                <a:spcPts val="0"/>
              </a:spcBef>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San Francisco County Transportation Authority logo">
            <a:extLst>
              <a:ext uri="{FF2B5EF4-FFF2-40B4-BE49-F238E27FC236}">
                <a16:creationId xmlns:a16="http://schemas.microsoft.com/office/drawing/2014/main" id="{A7D8044D-6220-3C4D-871B-9ED7B816A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3" name="Slide Number Placeholder 5">
            <a:extLst>
              <a:ext uri="{FF2B5EF4-FFF2-40B4-BE49-F238E27FC236}">
                <a16:creationId xmlns:a16="http://schemas.microsoft.com/office/drawing/2014/main" id="{86E77C4C-C504-1B4B-B34A-36992F1DE62B}"/>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380491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0EADA-2FC3-4CA7-A230-410E408A974C}"/>
              </a:ext>
            </a:extLst>
          </p:cNvPr>
          <p:cNvSpPr>
            <a:spLocks noGrp="1"/>
          </p:cNvSpPr>
          <p:nvPr>
            <p:ph idx="1"/>
          </p:nvPr>
        </p:nvSpPr>
        <p:spPr>
          <a:xfrm>
            <a:off x="557766" y="505690"/>
            <a:ext cx="11076468" cy="5465619"/>
          </a:xfrm>
        </p:spPr>
        <p:txBody>
          <a:bodyPr>
            <a:noAutofit/>
          </a:bodyPr>
          <a:lstStyle>
            <a:lvl1pPr>
              <a:spcAft>
                <a:spcPts val="1600"/>
              </a:spcAft>
              <a:defRPr sz="3600" u="none">
                <a:solidFill>
                  <a:srgbClr val="006C69"/>
                </a:solidFill>
                <a:latin typeface="Avenir Next LT Pro" panose="020B0504020202020204" pitchFamily="34" charset="0"/>
              </a:defRPr>
            </a:lvl1pPr>
            <a:lvl2pPr>
              <a:defRPr b="1">
                <a:latin typeface="Avenir Next LT Pro" panose="020B0504020202020204" pitchFamily="34" charset="0"/>
              </a:defRPr>
            </a:lvl2pPr>
            <a:lvl3pPr marL="6350" indent="0">
              <a:buNone/>
              <a:tabLst/>
              <a:defRPr sz="2800">
                <a:latin typeface="Avenir Next LT Pro" panose="020B0504020202020204" pitchFamily="34" charset="0"/>
              </a:defRPr>
            </a:lvl3pPr>
            <a:lvl4pPr marL="288925" indent="-282575">
              <a:lnSpc>
                <a:spcPct val="100000"/>
              </a:lnSpc>
              <a:spcBef>
                <a:spcPts val="0"/>
              </a:spcBef>
              <a:buFont typeface="System Font Regular"/>
              <a:buChar char="●"/>
              <a:tabLst/>
              <a:defRPr sz="2400">
                <a:latin typeface="Avenir Next LT Pro" panose="020B0504020202020204" pitchFamily="34" charset="0"/>
              </a:defRPr>
            </a:lvl4pPr>
            <a:lvl5pPr marL="571500" indent="-282575">
              <a:buFont typeface="System Font Regular"/>
              <a:buChar char="-"/>
              <a:tabLst/>
              <a:defRPr>
                <a:latin typeface="Avenir Next LT Pro" panose="020B0504020202020204" pitchFamily="34" charset="0"/>
              </a:defRPr>
            </a:lvl5pPr>
            <a:lvl6pPr marL="862013" indent="-220663">
              <a:buFont typeface="System Font Regular"/>
              <a:buChar char="◦"/>
              <a:tabLst/>
              <a:defRPr>
                <a:latin typeface="Avenir Next LT Pro" panose="020B0504020202020204"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descr="San Francisco County Transportation Authority logo">
            <a:extLst>
              <a:ext uri="{FF2B5EF4-FFF2-40B4-BE49-F238E27FC236}">
                <a16:creationId xmlns:a16="http://schemas.microsoft.com/office/drawing/2014/main" id="{F70A7BAD-387D-D842-9806-AE7C90ECEF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20" name="Slide Number Placeholder 5">
            <a:extLst>
              <a:ext uri="{FF2B5EF4-FFF2-40B4-BE49-F238E27FC236}">
                <a16:creationId xmlns:a16="http://schemas.microsoft.com/office/drawing/2014/main" id="{C1E22499-681A-D74D-825C-C133F24B6986}"/>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1848174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1-col) and photo (1-col) - margi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0EADA-2FC3-4CA7-A230-410E408A974C}"/>
              </a:ext>
            </a:extLst>
          </p:cNvPr>
          <p:cNvSpPr>
            <a:spLocks noGrp="1"/>
          </p:cNvSpPr>
          <p:nvPr>
            <p:ph idx="1"/>
          </p:nvPr>
        </p:nvSpPr>
        <p:spPr>
          <a:xfrm>
            <a:off x="557766" y="505690"/>
            <a:ext cx="5335551" cy="5465619"/>
          </a:xfrm>
        </p:spPr>
        <p:txBody>
          <a:bodyPr>
            <a:noAutofit/>
          </a:bodyPr>
          <a:lstStyle>
            <a:lvl1pPr>
              <a:spcAft>
                <a:spcPts val="1600"/>
              </a:spcAft>
              <a:defRPr sz="3600">
                <a:solidFill>
                  <a:srgbClr val="006C69"/>
                </a:solidFill>
                <a:latin typeface="Avenir Next LT Pro" panose="020B0504020202020204" pitchFamily="34" charset="0"/>
              </a:defRPr>
            </a:lvl1pPr>
            <a:lvl2pPr>
              <a:defRPr b="1">
                <a:latin typeface="Avenir Next LT Pro" panose="020B0504020202020204" pitchFamily="34" charset="0"/>
              </a:defRPr>
            </a:lvl2pPr>
            <a:lvl3pPr marL="6350" indent="0">
              <a:buNone/>
              <a:tabLst/>
              <a:defRPr sz="2800">
                <a:latin typeface="Avenir Next LT Pro" panose="020B0504020202020204" pitchFamily="34" charset="0"/>
              </a:defRPr>
            </a:lvl3pPr>
            <a:lvl4pPr marL="288925" indent="-282575">
              <a:buFont typeface="System Font Regular"/>
              <a:buChar char="●"/>
              <a:tabLst/>
              <a:defRPr sz="2400">
                <a:latin typeface="Avenir Next LT Pro" panose="020B0504020202020204" pitchFamily="34" charset="0"/>
              </a:defRPr>
            </a:lvl4pPr>
            <a:lvl5pPr marL="571500" indent="-282575">
              <a:buFont typeface="System Font Regular"/>
              <a:buChar char="-"/>
              <a:tabLst/>
              <a:defRPr>
                <a:latin typeface="Avenir Next LT Pro" panose="020B0504020202020204" pitchFamily="34" charset="0"/>
              </a:defRPr>
            </a:lvl5pPr>
            <a:lvl6pPr marL="862013" indent="-220663">
              <a:buFont typeface="System Font Regular"/>
              <a:buChar char="◦"/>
              <a:tabLst/>
              <a:defRPr>
                <a:latin typeface="Avenir Next LT Pro" panose="020B0504020202020204"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6298684" y="557766"/>
            <a:ext cx="5335549" cy="5413543"/>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21524DED-7FD1-6E19-BC7B-C3555D76EA15}"/>
              </a:ext>
            </a:extLst>
          </p:cNvPr>
          <p:cNvSpPr>
            <a:spLocks noGrp="1"/>
          </p:cNvSpPr>
          <p:nvPr>
            <p:ph type="body" sz="quarter" idx="14" hasCustomPrompt="1"/>
          </p:nvPr>
        </p:nvSpPr>
        <p:spPr>
          <a:xfrm>
            <a:off x="9333571"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7" name="Picture 6" descr="San Francisco County Transportation Authority logo">
            <a:extLst>
              <a:ext uri="{FF2B5EF4-FFF2-40B4-BE49-F238E27FC236}">
                <a16:creationId xmlns:a16="http://schemas.microsoft.com/office/drawing/2014/main" id="{A7D8044D-6220-3C4D-871B-9ED7B816A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4" name="Slide Number Placeholder 5">
            <a:extLst>
              <a:ext uri="{FF2B5EF4-FFF2-40B4-BE49-F238E27FC236}">
                <a16:creationId xmlns:a16="http://schemas.microsoft.com/office/drawing/2014/main" id="{BCBEB45F-8AB4-A84C-8CB3-C8204B84517C}"/>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391119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1-col) and photo (2-col) - margi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0EADA-2FC3-4CA7-A230-410E408A974C}"/>
              </a:ext>
            </a:extLst>
          </p:cNvPr>
          <p:cNvSpPr>
            <a:spLocks noGrp="1"/>
          </p:cNvSpPr>
          <p:nvPr>
            <p:ph idx="1"/>
          </p:nvPr>
        </p:nvSpPr>
        <p:spPr>
          <a:xfrm>
            <a:off x="557766" y="505690"/>
            <a:ext cx="3425415" cy="5465619"/>
          </a:xfrm>
        </p:spPr>
        <p:txBody>
          <a:bodyPr>
            <a:noAutofit/>
          </a:bodyPr>
          <a:lstStyle>
            <a:lvl1pPr>
              <a:spcAft>
                <a:spcPts val="1600"/>
              </a:spcAft>
              <a:defRPr sz="3600">
                <a:solidFill>
                  <a:srgbClr val="006C69"/>
                </a:solidFill>
                <a:latin typeface="Avenir Next LT Pro" panose="020B0504020202020204" pitchFamily="34" charset="0"/>
              </a:defRPr>
            </a:lvl1pPr>
            <a:lvl2pPr>
              <a:defRPr b="1">
                <a:latin typeface="Avenir Next LT Pro" panose="020B0504020202020204" pitchFamily="34" charset="0"/>
              </a:defRPr>
            </a:lvl2pPr>
            <a:lvl3pPr marL="6350" indent="0">
              <a:buNone/>
              <a:tabLst/>
              <a:defRPr sz="2800">
                <a:latin typeface="Avenir Next LT Pro" panose="020B0504020202020204" pitchFamily="34" charset="0"/>
              </a:defRPr>
            </a:lvl3pPr>
            <a:lvl4pPr marL="288925" indent="-282575">
              <a:buFont typeface="System Font Regular"/>
              <a:buChar char="●"/>
              <a:tabLst/>
              <a:defRPr sz="2400">
                <a:latin typeface="Avenir Next LT Pro" panose="020B0504020202020204" pitchFamily="34" charset="0"/>
              </a:defRPr>
            </a:lvl4pPr>
            <a:lvl5pPr marL="571500" indent="-282575">
              <a:buFont typeface="System Font Regular"/>
              <a:buChar char="-"/>
              <a:tabLst/>
              <a:defRPr>
                <a:latin typeface="Avenir Next LT Pro" panose="020B0504020202020204" pitchFamily="34" charset="0"/>
              </a:defRPr>
            </a:lvl5pPr>
            <a:lvl6pPr marL="862013" indent="-220663">
              <a:lnSpc>
                <a:spcPct val="100000"/>
              </a:lnSpc>
              <a:spcBef>
                <a:spcPts val="0"/>
              </a:spcBef>
              <a:spcAft>
                <a:spcPts val="800"/>
              </a:spcAft>
              <a:buFont typeface="System Font Regular"/>
              <a:buChar char="◦"/>
              <a:tabLst/>
              <a:defRPr>
                <a:latin typeface="Avenir Next LT Pro" panose="020B0504020202020204"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4378036" y="557766"/>
            <a:ext cx="7256197" cy="5413543"/>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6" name="Text Placeholder 8">
            <a:extLst>
              <a:ext uri="{FF2B5EF4-FFF2-40B4-BE49-F238E27FC236}">
                <a16:creationId xmlns:a16="http://schemas.microsoft.com/office/drawing/2014/main" id="{5CB7C31D-5732-48E7-C1E2-1E7ED04AD323}"/>
              </a:ext>
            </a:extLst>
          </p:cNvPr>
          <p:cNvSpPr>
            <a:spLocks noGrp="1"/>
          </p:cNvSpPr>
          <p:nvPr>
            <p:ph type="body" sz="quarter" idx="14" hasCustomPrompt="1"/>
          </p:nvPr>
        </p:nvSpPr>
        <p:spPr>
          <a:xfrm>
            <a:off x="9333571"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7" name="Picture 6" descr="San Francisco County Transportation Authority logo">
            <a:extLst>
              <a:ext uri="{FF2B5EF4-FFF2-40B4-BE49-F238E27FC236}">
                <a16:creationId xmlns:a16="http://schemas.microsoft.com/office/drawing/2014/main" id="{A7D8044D-6220-3C4D-871B-9ED7B816A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2" name="Slide Number Placeholder 5">
            <a:extLst>
              <a:ext uri="{FF2B5EF4-FFF2-40B4-BE49-F238E27FC236}">
                <a16:creationId xmlns:a16="http://schemas.microsoft.com/office/drawing/2014/main" id="{E79EDF4B-3A06-3C4D-8A26-652EA3A58650}"/>
              </a:ext>
            </a:extLst>
          </p:cNvPr>
          <p:cNvSpPr>
            <a:spLocks noGrp="1"/>
          </p:cNvSpPr>
          <p:nvPr>
            <p:ph type="sldNum" sz="quarter" idx="12"/>
          </p:nvPr>
        </p:nvSpPr>
        <p:spPr>
          <a:xfrm>
            <a:off x="8891034" y="6220258"/>
            <a:ext cx="2743200" cy="365125"/>
          </a:xfrm>
        </p:spPr>
        <p:txBody>
          <a:bodyPr rIns="0"/>
          <a:lstStyle>
            <a:lvl1pPr>
              <a:defRPr>
                <a:latin typeface="Franklin Gothic Book" panose="020B0503020102020204" pitchFamily="34" charset="0"/>
              </a:defRPr>
            </a:lvl1pPr>
          </a:lstStyle>
          <a:p>
            <a:fld id="{4D082EF0-8D24-4083-96A5-EB15AADA686A}" type="slidenum">
              <a:rPr lang="en-US" smtClean="0"/>
              <a:pPr/>
              <a:t>‹#›</a:t>
            </a:fld>
            <a:endParaRPr lang="en-US" dirty="0"/>
          </a:p>
        </p:txBody>
      </p:sp>
    </p:spTree>
    <p:extLst>
      <p:ext uri="{BB962C8B-B14F-4D97-AF65-F5344CB8AC3E}">
        <p14:creationId xmlns:p14="http://schemas.microsoft.com/office/powerpoint/2010/main" val="3217379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2-col) and photo (1-col) - margi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0EADA-2FC3-4CA7-A230-410E408A974C}"/>
              </a:ext>
            </a:extLst>
          </p:cNvPr>
          <p:cNvSpPr>
            <a:spLocks noGrp="1"/>
          </p:cNvSpPr>
          <p:nvPr>
            <p:ph idx="1"/>
          </p:nvPr>
        </p:nvSpPr>
        <p:spPr>
          <a:xfrm>
            <a:off x="557766" y="505690"/>
            <a:ext cx="7250940" cy="5465619"/>
          </a:xfrm>
        </p:spPr>
        <p:txBody>
          <a:bodyPr>
            <a:noAutofit/>
          </a:bodyPr>
          <a:lstStyle>
            <a:lvl1pPr>
              <a:spcAft>
                <a:spcPts val="1600"/>
              </a:spcAft>
              <a:defRPr sz="3600">
                <a:solidFill>
                  <a:srgbClr val="006C69"/>
                </a:solidFill>
                <a:latin typeface="Avenir Next LT Pro" panose="020B0504020202020204" pitchFamily="34" charset="0"/>
              </a:defRPr>
            </a:lvl1pPr>
            <a:lvl2pPr>
              <a:defRPr b="1">
                <a:latin typeface="Avenir Next LT Pro" panose="020B0504020202020204" pitchFamily="34" charset="0"/>
              </a:defRPr>
            </a:lvl2pPr>
            <a:lvl3pPr marL="6350" indent="0">
              <a:buNone/>
              <a:tabLst/>
              <a:defRPr sz="2800">
                <a:latin typeface="Avenir Next LT Pro" panose="020B0504020202020204" pitchFamily="34" charset="0"/>
              </a:defRPr>
            </a:lvl3pPr>
            <a:lvl4pPr marL="288925" indent="-282575">
              <a:lnSpc>
                <a:spcPct val="100000"/>
              </a:lnSpc>
              <a:spcBef>
                <a:spcPts val="0"/>
              </a:spcBef>
              <a:buFont typeface="System Font Regular"/>
              <a:buChar char="●"/>
              <a:tabLst/>
              <a:defRPr sz="2400">
                <a:latin typeface="Avenir Next LT Pro" panose="020B0504020202020204" pitchFamily="34" charset="0"/>
              </a:defRPr>
            </a:lvl4pPr>
            <a:lvl5pPr marL="571500" indent="-282575">
              <a:buFont typeface="System Font Regular"/>
              <a:buChar char="-"/>
              <a:tabLst/>
              <a:defRPr>
                <a:latin typeface="Avenir Next LT Pro" panose="020B0504020202020204" pitchFamily="34" charset="0"/>
              </a:defRPr>
            </a:lvl5pPr>
            <a:lvl6pPr marL="862013" indent="-220663">
              <a:buFont typeface="System Font Regular"/>
              <a:buChar char="◦"/>
              <a:tabLst/>
              <a:defRPr>
                <a:latin typeface="Avenir Next LT Pro" panose="020B0504020202020204"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4C7B67E9-9EFB-724E-9C14-E3D8B00E406A}"/>
              </a:ext>
            </a:extLst>
          </p:cNvPr>
          <p:cNvSpPr>
            <a:spLocks noGrp="1"/>
          </p:cNvSpPr>
          <p:nvPr>
            <p:ph type="pic" sz="quarter" idx="13"/>
          </p:nvPr>
        </p:nvSpPr>
        <p:spPr>
          <a:xfrm>
            <a:off x="8203562" y="557766"/>
            <a:ext cx="3430671" cy="5413543"/>
          </a:xfrm>
          <a:solidFill>
            <a:schemeClr val="bg1">
              <a:lumMod val="85000"/>
            </a:schemeClr>
          </a:solidFill>
        </p:spPr>
        <p:txBody>
          <a:bodyPr/>
          <a:lstStyle>
            <a:lvl1pPr>
              <a:defRPr>
                <a:latin typeface="Avenir Next LT Pro" panose="020B0504020202020204" pitchFamily="34" charset="0"/>
              </a:defRPr>
            </a:lvl1pPr>
          </a:lstStyle>
          <a:p>
            <a:r>
              <a:rPr lang="en-US"/>
              <a:t>Click icon to add picture</a:t>
            </a:r>
            <a:endParaRPr lang="en-US" dirty="0"/>
          </a:p>
        </p:txBody>
      </p:sp>
      <p:sp>
        <p:nvSpPr>
          <p:cNvPr id="6" name="Text Placeholder 8">
            <a:extLst>
              <a:ext uri="{FF2B5EF4-FFF2-40B4-BE49-F238E27FC236}">
                <a16:creationId xmlns:a16="http://schemas.microsoft.com/office/drawing/2014/main" id="{D004F85B-D13F-8267-FDB1-08A02F3BD987}"/>
              </a:ext>
            </a:extLst>
          </p:cNvPr>
          <p:cNvSpPr>
            <a:spLocks noGrp="1"/>
          </p:cNvSpPr>
          <p:nvPr>
            <p:ph type="body" sz="quarter" idx="14" hasCustomPrompt="1"/>
          </p:nvPr>
        </p:nvSpPr>
        <p:spPr>
          <a:xfrm>
            <a:off x="9333571" y="5780488"/>
            <a:ext cx="2300662" cy="190821"/>
          </a:xfrm>
          <a:solidFill>
            <a:schemeClr val="tx1">
              <a:alpha val="60000"/>
            </a:schemeClr>
          </a:solidFill>
        </p:spPr>
        <p:txBody>
          <a:bodyPr wrap="square" lIns="45720" tIns="9144" rIns="45720" bIns="27432">
            <a:spAutoFit/>
          </a:bodyPr>
          <a:lstStyle>
            <a:lvl1pPr algn="r">
              <a:spcAft>
                <a:spcPts val="0"/>
              </a:spcAft>
              <a:defRPr sz="1000" b="0">
                <a:solidFill>
                  <a:schemeClr val="bg1"/>
                </a:solidFill>
                <a:latin typeface="Franklin Gothic Book" panose="020B0503020102020204" pitchFamily="34" charset="0"/>
              </a:defRPr>
            </a:lvl1pPr>
          </a:lstStyle>
          <a:p>
            <a:pPr lvl="0"/>
            <a:r>
              <a:rPr lang="en-US" dirty="0"/>
              <a:t>Photo by First </a:t>
            </a:r>
            <a:r>
              <a:rPr lang="en-US" dirty="0" err="1"/>
              <a:t>Lastname</a:t>
            </a:r>
            <a:r>
              <a:rPr lang="en-US" dirty="0"/>
              <a:t>, flic.kr/p/12345</a:t>
            </a:r>
          </a:p>
        </p:txBody>
      </p:sp>
      <p:pic>
        <p:nvPicPr>
          <p:cNvPr id="7" name="Picture 6" descr="San Francisco County Transportation Authority logo">
            <a:extLst>
              <a:ext uri="{FF2B5EF4-FFF2-40B4-BE49-F238E27FC236}">
                <a16:creationId xmlns:a16="http://schemas.microsoft.com/office/drawing/2014/main" id="{A7D8044D-6220-3C4D-871B-9ED7B816A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767" y="6143306"/>
            <a:ext cx="1859852" cy="519028"/>
          </a:xfrm>
          <a:prstGeom prst="rect">
            <a:avLst/>
          </a:prstGeom>
        </p:spPr>
      </p:pic>
      <p:sp>
        <p:nvSpPr>
          <p:cNvPr id="12" name="Slide Number Placeholder 5">
            <a:extLst>
              <a:ext uri="{FF2B5EF4-FFF2-40B4-BE49-F238E27FC236}">
                <a16:creationId xmlns:a16="http://schemas.microsoft.com/office/drawing/2014/main" id="{D161E9B5-E1F4-594A-8C24-B2614D92ADFB}"/>
              </a:ext>
            </a:extLst>
          </p:cNvPr>
          <p:cNvSpPr>
            <a:spLocks noGrp="1"/>
          </p:cNvSpPr>
          <p:nvPr>
            <p:ph type="sldNum" sz="quarter" idx="12"/>
          </p:nvPr>
        </p:nvSpPr>
        <p:spPr>
          <a:xfrm>
            <a:off x="8891034" y="6220258"/>
            <a:ext cx="2743200" cy="365125"/>
          </a:xfrm>
        </p:spPr>
        <p:txBody>
          <a:bodyPr rIns="0"/>
          <a:lstStyle/>
          <a:p>
            <a:fld id="{4D082EF0-8D24-4083-96A5-EB15AADA686A}" type="slidenum">
              <a:rPr lang="en-US" smtClean="0"/>
              <a:t>‹#›</a:t>
            </a:fld>
            <a:endParaRPr lang="en-US" dirty="0"/>
          </a:p>
        </p:txBody>
      </p:sp>
    </p:spTree>
    <p:extLst>
      <p:ext uri="{BB962C8B-B14F-4D97-AF65-F5344CB8AC3E}">
        <p14:creationId xmlns:p14="http://schemas.microsoft.com/office/powerpoint/2010/main" val="1769270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FDC686-86CE-4D20-910F-98C13610670E}"/>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CBB813-2C9A-4EDB-9452-0337A17B0AD8}"/>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06E83-72A9-44CA-B44E-5049552EBA0E}"/>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tx1">
                    <a:tint val="75000"/>
                  </a:schemeClr>
                </a:solidFill>
                <a:latin typeface="Franklin Gothic Book" panose="020B0503020102020204" pitchFamily="34" charset="0"/>
              </a:defRPr>
            </a:lvl1pPr>
          </a:lstStyle>
          <a:p>
            <a:fld id="{A53F2C65-8097-C341-BBA6-AC20959BFF55}" type="datetime1">
              <a:rPr lang="en-US" smtClean="0"/>
              <a:t>7/23/2024</a:t>
            </a:fld>
            <a:endParaRPr lang="en-US">
              <a:latin typeface="Franklin Gothic Book" panose="020B0503020102020204" pitchFamily="34" charset="0"/>
            </a:endParaRPr>
          </a:p>
        </p:txBody>
      </p:sp>
      <p:sp>
        <p:nvSpPr>
          <p:cNvPr id="5" name="Footer Placeholder 4">
            <a:extLst>
              <a:ext uri="{FF2B5EF4-FFF2-40B4-BE49-F238E27FC236}">
                <a16:creationId xmlns:a16="http://schemas.microsoft.com/office/drawing/2014/main" id="{A82293D5-ACEF-4AC1-8036-958640F34917}"/>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75000"/>
                  </a:schemeClr>
                </a:solidFill>
                <a:latin typeface="Franklin Gothic Book" panose="020B0503020102020204" pitchFamily="34" charset="0"/>
              </a:defRPr>
            </a:lvl1pPr>
          </a:lstStyle>
          <a:p>
            <a:endParaRPr lang="en-US" dirty="0">
              <a:latin typeface="Franklin Gothic Book" panose="020B0503020102020204" pitchFamily="34" charset="0"/>
            </a:endParaRPr>
          </a:p>
        </p:txBody>
      </p:sp>
      <p:sp>
        <p:nvSpPr>
          <p:cNvPr id="6" name="Slide Number Placeholder 5">
            <a:extLst>
              <a:ext uri="{FF2B5EF4-FFF2-40B4-BE49-F238E27FC236}">
                <a16:creationId xmlns:a16="http://schemas.microsoft.com/office/drawing/2014/main" id="{2D35D184-5979-4D42-88DC-0D0888C7BBB8}"/>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75000"/>
                  </a:schemeClr>
                </a:solidFill>
                <a:latin typeface="Franklin Gothic Book" panose="020B0503020102020204" pitchFamily="34" charset="0"/>
              </a:defRPr>
            </a:lvl1pPr>
          </a:lstStyle>
          <a:p>
            <a:fld id="{4D082EF0-8D24-4083-96A5-EB15AADA686A}" type="slidenum">
              <a:rPr lang="en-US" smtClean="0"/>
              <a:pPr/>
              <a:t>‹#›</a:t>
            </a:fld>
            <a:endParaRPr lang="en-US">
              <a:latin typeface="Franklin Gothic Book" panose="020B0503020102020204" pitchFamily="34" charset="0"/>
            </a:endParaRPr>
          </a:p>
        </p:txBody>
      </p:sp>
    </p:spTree>
    <p:extLst>
      <p:ext uri="{BB962C8B-B14F-4D97-AF65-F5344CB8AC3E}">
        <p14:creationId xmlns:p14="http://schemas.microsoft.com/office/powerpoint/2010/main" val="333040123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0" r:id="rId3"/>
    <p:sldLayoutId id="2147483678" r:id="rId4"/>
    <p:sldLayoutId id="2147483683" r:id="rId5"/>
    <p:sldLayoutId id="2147483650" r:id="rId6"/>
    <p:sldLayoutId id="2147483664" r:id="rId7"/>
    <p:sldLayoutId id="2147483666" r:id="rId8"/>
    <p:sldLayoutId id="2147483667" r:id="rId9"/>
    <p:sldLayoutId id="2147483684" r:id="rId10"/>
    <p:sldLayoutId id="2147483689" r:id="rId11"/>
    <p:sldLayoutId id="2147483670" r:id="rId12"/>
    <p:sldLayoutId id="2147483669" r:id="rId13"/>
    <p:sldLayoutId id="2147483673" r:id="rId14"/>
    <p:sldLayoutId id="2147483688" r:id="rId15"/>
    <p:sldLayoutId id="2147483674" r:id="rId16"/>
    <p:sldLayoutId id="2147483682" r:id="rId17"/>
    <p:sldLayoutId id="2147483663" r:id="rId18"/>
    <p:sldLayoutId id="2147483661" r:id="rId19"/>
    <p:sldLayoutId id="2147483662" r:id="rId20"/>
    <p:sldLayoutId id="2147483672" r:id="rId21"/>
    <p:sldLayoutId id="2147483675" r:id="rId22"/>
    <p:sldLayoutId id="2147483681" r:id="rId23"/>
    <p:sldLayoutId id="2147483687" r:id="rId24"/>
    <p:sldLayoutId id="2147483685" r:id="rId25"/>
    <p:sldLayoutId id="2147483690" r:id="rId26"/>
  </p:sldLayoutIdLst>
  <p:hf hdr="0" ftr="0" dt="0"/>
  <p:txStyles>
    <p:titleStyle>
      <a:lvl1pPr algn="l" defTabSz="914400" rtl="0" eaLnBrk="1" latinLnBrk="0" hangingPunct="1">
        <a:lnSpc>
          <a:spcPct val="90000"/>
        </a:lnSpc>
        <a:spcBef>
          <a:spcPct val="0"/>
        </a:spcBef>
        <a:buNone/>
        <a:defRPr sz="4400" b="1" i="0" kern="1200">
          <a:solidFill>
            <a:srgbClr val="006C69"/>
          </a:solidFill>
          <a:latin typeface="Avenir Next LT Pro" panose="020B0504020202020204" pitchFamily="34" charset="0"/>
          <a:ea typeface="+mj-ea"/>
          <a:cs typeface="+mj-cs"/>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2800" b="1" i="0" kern="1200">
          <a:solidFill>
            <a:schemeClr val="tx1">
              <a:lumMod val="75000"/>
              <a:lumOff val="25000"/>
            </a:schemeClr>
          </a:solidFill>
          <a:latin typeface="Avenir Next LT Pro" panose="020B0504020202020204" pitchFamily="34" charset="0"/>
          <a:ea typeface="+mn-ea"/>
          <a:cs typeface="+mn-cs"/>
        </a:defRPr>
      </a:lvl1pPr>
      <a:lvl2pPr marL="6350" indent="0" algn="l" defTabSz="914400" rtl="0" eaLnBrk="1" latinLnBrk="0" hangingPunct="1">
        <a:lnSpc>
          <a:spcPct val="100000"/>
        </a:lnSpc>
        <a:spcBef>
          <a:spcPts val="0"/>
        </a:spcBef>
        <a:spcAft>
          <a:spcPts val="800"/>
        </a:spcAft>
        <a:buFont typeface="Arial" panose="020B0604020202020204" pitchFamily="34" charset="0"/>
        <a:buNone/>
        <a:tabLst/>
        <a:defRPr sz="2800" b="0" i="0" kern="1200">
          <a:solidFill>
            <a:schemeClr val="tx1">
              <a:lumMod val="75000"/>
              <a:lumOff val="25000"/>
            </a:schemeClr>
          </a:solidFill>
          <a:latin typeface="Avenir Next LT Pro" panose="020B0504020202020204" pitchFamily="34" charset="0"/>
          <a:ea typeface="+mn-ea"/>
          <a:cs typeface="+mn-cs"/>
        </a:defRPr>
      </a:lvl2pPr>
      <a:lvl3pPr marL="288925" indent="-282575" algn="l" defTabSz="914400" rtl="0" eaLnBrk="1" latinLnBrk="0" hangingPunct="1">
        <a:lnSpc>
          <a:spcPct val="90000"/>
        </a:lnSpc>
        <a:spcBef>
          <a:spcPts val="200"/>
        </a:spcBef>
        <a:spcAft>
          <a:spcPts val="800"/>
        </a:spcAft>
        <a:buClr>
          <a:srgbClr val="006C69"/>
        </a:buClr>
        <a:buFont typeface="System Font Regular"/>
        <a:buChar char="●"/>
        <a:tabLst/>
        <a:defRPr sz="2400" b="0" i="0" kern="1200">
          <a:solidFill>
            <a:schemeClr val="tx1">
              <a:lumMod val="75000"/>
              <a:lumOff val="25000"/>
            </a:schemeClr>
          </a:solidFill>
          <a:latin typeface="Avenir Next LT Pro" panose="020B0504020202020204" pitchFamily="34" charset="0"/>
          <a:ea typeface="+mn-ea"/>
          <a:cs typeface="+mn-cs"/>
        </a:defRPr>
      </a:lvl3pPr>
      <a:lvl4pPr marL="571500" indent="-247650" algn="l" defTabSz="914400" rtl="0" eaLnBrk="1" latinLnBrk="0" hangingPunct="1">
        <a:lnSpc>
          <a:spcPct val="90000"/>
        </a:lnSpc>
        <a:spcBef>
          <a:spcPts val="200"/>
        </a:spcBef>
        <a:spcAft>
          <a:spcPts val="800"/>
        </a:spcAft>
        <a:buClr>
          <a:srgbClr val="006C69"/>
        </a:buClr>
        <a:buFont typeface="System Font Regular"/>
        <a:buChar char="-"/>
        <a:tabLst/>
        <a:defRPr sz="1800" b="0" i="0" kern="1200">
          <a:solidFill>
            <a:schemeClr val="tx1">
              <a:lumMod val="75000"/>
              <a:lumOff val="25000"/>
            </a:schemeClr>
          </a:solidFill>
          <a:latin typeface="Avenir Next LT Pro" panose="020B0504020202020204" pitchFamily="34" charset="0"/>
          <a:ea typeface="+mn-ea"/>
          <a:cs typeface="+mn-cs"/>
        </a:defRPr>
      </a:lvl4pPr>
      <a:lvl5pPr marL="862013" indent="-234950" algn="l" defTabSz="914400" rtl="0" eaLnBrk="1" latinLnBrk="0" hangingPunct="1">
        <a:lnSpc>
          <a:spcPct val="90000"/>
        </a:lnSpc>
        <a:spcBef>
          <a:spcPts val="200"/>
        </a:spcBef>
        <a:spcAft>
          <a:spcPts val="800"/>
        </a:spcAft>
        <a:buClr>
          <a:srgbClr val="006C69"/>
        </a:buClr>
        <a:buFont typeface="System Font Regular"/>
        <a:buChar char="◦"/>
        <a:tabLst/>
        <a:defRPr sz="1800" b="0" i="0" kern="1200">
          <a:solidFill>
            <a:schemeClr val="tx1">
              <a:lumMod val="75000"/>
              <a:lumOff val="25000"/>
            </a:schemeClr>
          </a:solidFill>
          <a:latin typeface="Avenir Next LT Pro" panose="020B0504020202020204" pitchFamily="34" charset="0"/>
          <a:ea typeface="+mn-ea"/>
          <a:cs typeface="+mn-cs"/>
        </a:defRPr>
      </a:lvl5pPr>
      <a:lvl6pPr marL="1028700" indent="-225425" algn="l" defTabSz="914400" rtl="0" eaLnBrk="1" latinLnBrk="0" hangingPunct="1">
        <a:lnSpc>
          <a:spcPct val="90000"/>
        </a:lnSpc>
        <a:spcBef>
          <a:spcPts val="200"/>
        </a:spcBef>
        <a:spcAft>
          <a:spcPts val="800"/>
        </a:spcAft>
        <a:buClr>
          <a:srgbClr val="006C69"/>
        </a:buClr>
        <a:buFont typeface=".PingFang SC Regular"/>
        <a:buChar char="・"/>
        <a:tabLst/>
        <a:defRPr sz="1800" b="0" i="0" kern="1200">
          <a:solidFill>
            <a:schemeClr val="tx1">
              <a:lumMod val="75000"/>
              <a:lumOff val="25000"/>
            </a:schemeClr>
          </a:solidFill>
          <a:latin typeface="Avenir Next LT Pro" panose="020B0504020202020204"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CE4B51-5207-4845-8A47-A39F0790A8C7}"/>
              </a:ext>
            </a:extLst>
          </p:cNvPr>
          <p:cNvSpPr>
            <a:spLocks noGrp="1"/>
          </p:cNvSpPr>
          <p:nvPr>
            <p:ph type="title" idx="4294967295"/>
          </p:nvPr>
        </p:nvSpPr>
        <p:spPr>
          <a:xfrm>
            <a:off x="838200" y="796925"/>
            <a:ext cx="10515600" cy="40624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6350" marR="0" lvl="0" indent="0" algn="l" defTabSz="914400" rtl="0" eaLnBrk="1" fontAlgn="auto" latinLnBrk="0" hangingPunct="1">
              <a:lnSpc>
                <a:spcPct val="90000"/>
              </a:lnSpc>
              <a:spcBef>
                <a:spcPts val="0"/>
              </a:spcBef>
              <a:spcAft>
                <a:spcPts val="1600"/>
              </a:spcAft>
              <a:buClrTx/>
              <a:buSzTx/>
              <a:buFont typeface="Arial" panose="020B0604020202020204" pitchFamily="34" charset="0"/>
              <a:buNone/>
              <a:tabLst/>
              <a:defRPr/>
            </a:pPr>
            <a:r>
              <a:rPr lang="en-US" sz="7200" dirty="0">
                <a:solidFill>
                  <a:srgbClr val="B9D9EC"/>
                </a:solidFill>
                <a:ea typeface="+mn-ea"/>
                <a:cs typeface="+mn-cs"/>
              </a:rPr>
              <a:t>Mission Bay School Access Plan</a:t>
            </a:r>
            <a:endParaRPr kumimoji="0" lang="en-US" sz="7200" b="1" i="0" u="none" strike="noStrike" kern="1200" cap="none" spc="0" normalizeH="0" baseline="0" noProof="0" dirty="0">
              <a:ln>
                <a:noFill/>
              </a:ln>
              <a:solidFill>
                <a:srgbClr val="B9D9EC"/>
              </a:solidFill>
              <a:effectLst/>
              <a:uLnTx/>
              <a:uFillTx/>
              <a:latin typeface="Avenir Next LT Pro" panose="020B0504020202020204" pitchFamily="34" charset="0"/>
              <a:ea typeface="+mn-ea"/>
              <a:cs typeface="+mn-cs"/>
            </a:endParaRPr>
          </a:p>
        </p:txBody>
      </p:sp>
      <p:sp>
        <p:nvSpPr>
          <p:cNvPr id="3" name="Text Placeholder 2">
            <a:extLst>
              <a:ext uri="{FF2B5EF4-FFF2-40B4-BE49-F238E27FC236}">
                <a16:creationId xmlns:a16="http://schemas.microsoft.com/office/drawing/2014/main" id="{7E66C4D7-F464-1246-9F12-1EF964886481}"/>
              </a:ext>
            </a:extLst>
          </p:cNvPr>
          <p:cNvSpPr>
            <a:spLocks noGrp="1"/>
          </p:cNvSpPr>
          <p:nvPr>
            <p:ph type="body" sz="quarter" idx="14"/>
          </p:nvPr>
        </p:nvSpPr>
        <p:spPr/>
        <p:txBody>
          <a:bodyPr/>
          <a:lstStyle/>
          <a:p>
            <a:pPr lvl="0">
              <a:defRPr/>
            </a:pPr>
            <a:r>
              <a:rPr lang="en-US" dirty="0"/>
              <a:t>Mission Bay School Workshop</a:t>
            </a:r>
          </a:p>
          <a:p>
            <a:pPr lvl="0">
              <a:defRPr/>
            </a:pPr>
            <a:r>
              <a:rPr lang="en-US" dirty="0"/>
              <a:t>Feb 24, 2024</a:t>
            </a:r>
          </a:p>
        </p:txBody>
      </p:sp>
    </p:spTree>
    <p:extLst>
      <p:ext uri="{BB962C8B-B14F-4D97-AF65-F5344CB8AC3E}">
        <p14:creationId xmlns:p14="http://schemas.microsoft.com/office/powerpoint/2010/main" val="3415465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3C3D-FE93-77E1-8B75-F764E4C772CE}"/>
              </a:ext>
            </a:extLst>
          </p:cNvPr>
          <p:cNvSpPr>
            <a:spLocks noGrp="1"/>
          </p:cNvSpPr>
          <p:nvPr>
            <p:ph type="title"/>
          </p:nvPr>
        </p:nvSpPr>
        <p:spPr/>
        <p:txBody>
          <a:bodyPr/>
          <a:lstStyle/>
          <a:p>
            <a:r>
              <a:rPr lang="en-US" dirty="0"/>
              <a:t>What we need from you:</a:t>
            </a:r>
          </a:p>
        </p:txBody>
      </p:sp>
      <p:sp>
        <p:nvSpPr>
          <p:cNvPr id="3" name="Text Placeholder 2">
            <a:extLst>
              <a:ext uri="{FF2B5EF4-FFF2-40B4-BE49-F238E27FC236}">
                <a16:creationId xmlns:a16="http://schemas.microsoft.com/office/drawing/2014/main" id="{7FB89FC0-7519-BCCE-5F29-9C86471D6CB1}"/>
              </a:ext>
            </a:extLst>
          </p:cNvPr>
          <p:cNvSpPr>
            <a:spLocks noGrp="1"/>
          </p:cNvSpPr>
          <p:nvPr>
            <p:ph type="body" sz="quarter" idx="16"/>
          </p:nvPr>
        </p:nvSpPr>
        <p:spPr>
          <a:xfrm>
            <a:off x="4375721" y="505689"/>
            <a:ext cx="7258511" cy="4179600"/>
          </a:xfrm>
        </p:spPr>
        <p:txBody>
          <a:bodyPr/>
          <a:lstStyle/>
          <a:p>
            <a:pPr lvl="2"/>
            <a:r>
              <a:rPr lang="en-US" dirty="0"/>
              <a:t>Help Identifying “Key Barriers” to active transportation near the school site</a:t>
            </a:r>
          </a:p>
          <a:p>
            <a:pPr lvl="2"/>
            <a:r>
              <a:rPr lang="en-US" dirty="0"/>
              <a:t>Help identifying what streets should be improved to best connect to school to existing transit and the bike network</a:t>
            </a:r>
          </a:p>
          <a:p>
            <a:pPr lvl="2"/>
            <a:r>
              <a:rPr lang="en-US" dirty="0"/>
              <a:t>Feedback on how to weigh the Preliminary Feasibility metric: Would you prefer we tackle simpler barriers to deliver projects quickly, or take on more challenging areas for which it could take longer to implement solutions?</a:t>
            </a:r>
          </a:p>
        </p:txBody>
      </p:sp>
      <p:sp>
        <p:nvSpPr>
          <p:cNvPr id="4" name="Slide Number Placeholder 3">
            <a:extLst>
              <a:ext uri="{FF2B5EF4-FFF2-40B4-BE49-F238E27FC236}">
                <a16:creationId xmlns:a16="http://schemas.microsoft.com/office/drawing/2014/main" id="{9B0032AB-584C-8BDD-2B6D-6776CD07DE8A}"/>
              </a:ext>
            </a:extLst>
          </p:cNvPr>
          <p:cNvSpPr>
            <a:spLocks noGrp="1"/>
          </p:cNvSpPr>
          <p:nvPr>
            <p:ph type="sldNum" sz="quarter" idx="12"/>
          </p:nvPr>
        </p:nvSpPr>
        <p:spPr/>
        <p:txBody>
          <a:bodyPr/>
          <a:lstStyle/>
          <a:p>
            <a:fld id="{4D082EF0-8D24-4083-96A5-EB15AADA686A}" type="slidenum">
              <a:rPr lang="en-US" smtClean="0"/>
              <a:t>10</a:t>
            </a:fld>
            <a:endParaRPr lang="en-US" dirty="0"/>
          </a:p>
        </p:txBody>
      </p:sp>
    </p:spTree>
    <p:extLst>
      <p:ext uri="{BB962C8B-B14F-4D97-AF65-F5344CB8AC3E}">
        <p14:creationId xmlns:p14="http://schemas.microsoft.com/office/powerpoint/2010/main" val="2350356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3CB797-7CD3-F6CF-9AB9-51AFB0EF76F8}"/>
              </a:ext>
            </a:extLst>
          </p:cNvPr>
          <p:cNvSpPr>
            <a:spLocks noGrp="1"/>
          </p:cNvSpPr>
          <p:nvPr>
            <p:ph idx="1"/>
          </p:nvPr>
        </p:nvSpPr>
        <p:spPr/>
        <p:txBody>
          <a:bodyPr/>
          <a:lstStyle/>
          <a:p>
            <a:r>
              <a:rPr lang="en-US" dirty="0"/>
              <a:t>What’s next</a:t>
            </a:r>
          </a:p>
          <a:p>
            <a:pPr lvl="3"/>
            <a:r>
              <a:rPr lang="en-US" dirty="0"/>
              <a:t>Team will use what we learn to identify key barriers and other roads that need to be improved, then design solutions</a:t>
            </a:r>
          </a:p>
          <a:p>
            <a:pPr lvl="3"/>
            <a:r>
              <a:rPr lang="en-US" dirty="0"/>
              <a:t>Second round of engagement in the spring will bring forward ideas for solutions</a:t>
            </a:r>
          </a:p>
        </p:txBody>
      </p:sp>
      <p:pic>
        <p:nvPicPr>
          <p:cNvPr id="9" name="Picture Placeholder 8" descr="Community members place dots on different parts of a large board as part of a workshop activity.">
            <a:extLst>
              <a:ext uri="{FF2B5EF4-FFF2-40B4-BE49-F238E27FC236}">
                <a16:creationId xmlns:a16="http://schemas.microsoft.com/office/drawing/2014/main" id="{54A0366A-A28F-830C-31FC-21A9BF19336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0810" r="3396"/>
          <a:stretch/>
        </p:blipFill>
        <p:spPr>
          <a:xfrm>
            <a:off x="6298684" y="162910"/>
            <a:ext cx="5730405" cy="6532180"/>
          </a:xfrm>
        </p:spPr>
      </p:pic>
    </p:spTree>
    <p:extLst>
      <p:ext uri="{BB962C8B-B14F-4D97-AF65-F5344CB8AC3E}">
        <p14:creationId xmlns:p14="http://schemas.microsoft.com/office/powerpoint/2010/main" val="249683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CC9D54-035B-7D48-A427-F30E36CB6E05}"/>
              </a:ext>
            </a:extLst>
          </p:cNvPr>
          <p:cNvSpPr>
            <a:spLocks noGrp="1"/>
          </p:cNvSpPr>
          <p:nvPr>
            <p:ph type="title" idx="4294967295"/>
          </p:nvPr>
        </p:nvSpPr>
        <p:spPr>
          <a:xfrm>
            <a:off x="838200" y="796925"/>
            <a:ext cx="10515600" cy="25130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6350" marR="0" lvl="0" indent="0" algn="l" defTabSz="914400" rtl="0" eaLnBrk="1" fontAlgn="auto" latinLnBrk="0" hangingPunct="1">
              <a:lnSpc>
                <a:spcPct val="90000"/>
              </a:lnSpc>
              <a:spcBef>
                <a:spcPts val="0"/>
              </a:spcBef>
              <a:spcAft>
                <a:spcPts val="1600"/>
              </a:spcAft>
              <a:buClrTx/>
              <a:buSzTx/>
              <a:buFont typeface="Arial" panose="020B0604020202020204" pitchFamily="34" charset="0"/>
              <a:buNone/>
              <a:tabLst/>
              <a:defRPr/>
            </a:pPr>
            <a:r>
              <a:rPr kumimoji="0" lang="en-US" sz="7200" b="1" i="0" u="none" strike="noStrike" kern="1200" cap="none" spc="0" normalizeH="0" baseline="0" noProof="0" dirty="0">
                <a:ln>
                  <a:noFill/>
                </a:ln>
                <a:solidFill>
                  <a:srgbClr val="B9D9EC"/>
                </a:solidFill>
                <a:effectLst/>
                <a:uLnTx/>
                <a:uFillTx/>
                <a:latin typeface="Avenir Next LT Pro" panose="020B0504020202020204" pitchFamily="34" charset="0"/>
                <a:ea typeface="+mn-ea"/>
                <a:cs typeface="+mn-cs"/>
              </a:rPr>
              <a:t>Thank you.</a:t>
            </a:r>
          </a:p>
          <a:p>
            <a:pPr marL="6350" marR="0" lvl="1" indent="0" algn="l" defTabSz="914400" rtl="0" eaLnBrk="1" fontAlgn="auto" latinLnBrk="0" hangingPunct="1">
              <a:lnSpc>
                <a:spcPct val="100000"/>
              </a:lnSpc>
              <a:spcBef>
                <a:spcPts val="0"/>
              </a:spcBef>
              <a:spcAft>
                <a:spcPts val="160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bg1"/>
                </a:solidFill>
                <a:effectLst/>
                <a:uLnTx/>
                <a:uFillTx/>
                <a:latin typeface="Avenir Next LT Pro" panose="020B0504020202020204" pitchFamily="34" charset="0"/>
                <a:ea typeface="+mn-ea"/>
                <a:cs typeface="+mn-cs"/>
              </a:rPr>
              <a:t>sfcta.org/mission-bay-school</a:t>
            </a:r>
          </a:p>
        </p:txBody>
      </p:sp>
      <p:sp>
        <p:nvSpPr>
          <p:cNvPr id="4" name="Text Placeholder 3">
            <a:extLst>
              <a:ext uri="{FF2B5EF4-FFF2-40B4-BE49-F238E27FC236}">
                <a16:creationId xmlns:a16="http://schemas.microsoft.com/office/drawing/2014/main" id="{8A5CD45C-B4F3-B845-A225-4F5C62FB6E61}"/>
              </a:ext>
            </a:extLst>
          </p:cNvPr>
          <p:cNvSpPr>
            <a:spLocks noGrp="1"/>
          </p:cNvSpPr>
          <p:nvPr>
            <p:ph type="body" sz="quarter" idx="15"/>
          </p:nvPr>
        </p:nvSpPr>
        <p:spPr/>
        <p:txBody>
          <a:bodyPr/>
          <a:lstStyle/>
          <a:p>
            <a:r>
              <a:rPr lang="en-US" dirty="0"/>
              <a:t>David Long</a:t>
            </a:r>
          </a:p>
          <a:p>
            <a:pPr lvl="1"/>
            <a:r>
              <a:rPr lang="en-US" dirty="0"/>
              <a:t>david.long@sfcta.org</a:t>
            </a:r>
          </a:p>
          <a:p>
            <a:pPr lvl="1"/>
            <a:r>
              <a:rPr lang="en-US" dirty="0"/>
              <a:t>415-593-1669</a:t>
            </a:r>
          </a:p>
        </p:txBody>
      </p:sp>
    </p:spTree>
    <p:extLst>
      <p:ext uri="{BB962C8B-B14F-4D97-AF65-F5344CB8AC3E}">
        <p14:creationId xmlns:p14="http://schemas.microsoft.com/office/powerpoint/2010/main" val="875295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8E1BA5-D911-3551-BC51-93CDB27E768E}"/>
              </a:ext>
            </a:extLst>
          </p:cNvPr>
          <p:cNvSpPr>
            <a:spLocks noGrp="1"/>
          </p:cNvSpPr>
          <p:nvPr>
            <p:ph idx="1"/>
          </p:nvPr>
        </p:nvSpPr>
        <p:spPr/>
        <p:txBody>
          <a:bodyPr/>
          <a:lstStyle/>
          <a:p>
            <a:r>
              <a:rPr lang="en-US" dirty="0"/>
              <a:t>New Mission Bay School</a:t>
            </a:r>
          </a:p>
          <a:p>
            <a:pPr lvl="3">
              <a:lnSpc>
                <a:spcPct val="100000"/>
              </a:lnSpc>
            </a:pPr>
            <a:r>
              <a:rPr lang="en-US" dirty="0"/>
              <a:t>Complete June 2025</a:t>
            </a:r>
          </a:p>
          <a:p>
            <a:pPr lvl="3">
              <a:lnSpc>
                <a:spcPct val="100000"/>
              </a:lnSpc>
            </a:pPr>
            <a:r>
              <a:rPr lang="en-US" dirty="0"/>
              <a:t>TK-5 School</a:t>
            </a:r>
          </a:p>
          <a:p>
            <a:pPr lvl="3">
              <a:lnSpc>
                <a:spcPct val="100000"/>
              </a:lnSpc>
            </a:pPr>
            <a:r>
              <a:rPr lang="en-US" dirty="0"/>
              <a:t>Professional Development Center for High Schoolers</a:t>
            </a:r>
          </a:p>
          <a:p>
            <a:pPr lvl="3">
              <a:lnSpc>
                <a:spcPct val="100000"/>
              </a:lnSpc>
            </a:pPr>
            <a:r>
              <a:rPr lang="en-US" dirty="0"/>
              <a:t>Professional Learning Center for Teachers and Staff</a:t>
            </a:r>
          </a:p>
        </p:txBody>
      </p:sp>
      <p:pic>
        <p:nvPicPr>
          <p:cNvPr id="7" name="Picture Placeholder 6">
            <a:extLst>
              <a:ext uri="{FF2B5EF4-FFF2-40B4-BE49-F238E27FC236}">
                <a16:creationId xmlns:a16="http://schemas.microsoft.com/office/drawing/2014/main" id="{29C1BD7C-DF1A-B257-D9C7-49C4CED150E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5695" t="12647" r="9284"/>
          <a:stretch/>
        </p:blipFill>
        <p:spPr>
          <a:xfrm>
            <a:off x="4378036" y="557766"/>
            <a:ext cx="7256197" cy="5413543"/>
          </a:xfrm>
        </p:spPr>
      </p:pic>
      <p:sp>
        <p:nvSpPr>
          <p:cNvPr id="4" name="Text Placeholder 3">
            <a:extLst>
              <a:ext uri="{FF2B5EF4-FFF2-40B4-BE49-F238E27FC236}">
                <a16:creationId xmlns:a16="http://schemas.microsoft.com/office/drawing/2014/main" id="{38D5A477-1B26-5CB1-8F0E-0C7290F115BA}"/>
              </a:ext>
            </a:extLst>
          </p:cNvPr>
          <p:cNvSpPr>
            <a:spLocks noGrp="1"/>
          </p:cNvSpPr>
          <p:nvPr>
            <p:ph type="body" sz="quarter" idx="14"/>
          </p:nvPr>
        </p:nvSpPr>
        <p:spPr>
          <a:xfrm>
            <a:off x="9969623" y="5780488"/>
            <a:ext cx="1664610" cy="190821"/>
          </a:xfrm>
        </p:spPr>
        <p:txBody>
          <a:bodyPr/>
          <a:lstStyle/>
          <a:p>
            <a:r>
              <a:rPr lang="en-US" dirty="0"/>
              <a:t>Rendering courtesy of SFUSD</a:t>
            </a:r>
          </a:p>
        </p:txBody>
      </p:sp>
      <p:sp>
        <p:nvSpPr>
          <p:cNvPr id="5" name="Slide Number Placeholder 4">
            <a:extLst>
              <a:ext uri="{FF2B5EF4-FFF2-40B4-BE49-F238E27FC236}">
                <a16:creationId xmlns:a16="http://schemas.microsoft.com/office/drawing/2014/main" id="{AD9428E5-3ED3-E39F-93A2-A7DAFD31196F}"/>
              </a:ext>
            </a:extLst>
          </p:cNvPr>
          <p:cNvSpPr>
            <a:spLocks noGrp="1"/>
          </p:cNvSpPr>
          <p:nvPr>
            <p:ph type="sldNum" sz="quarter" idx="12"/>
          </p:nvPr>
        </p:nvSpPr>
        <p:spPr/>
        <p:txBody>
          <a:bodyPr/>
          <a:lstStyle/>
          <a:p>
            <a:fld id="{4D082EF0-8D24-4083-96A5-EB15AADA686A}" type="slidenum">
              <a:rPr lang="en-US" smtClean="0"/>
              <a:pPr/>
              <a:t>2</a:t>
            </a:fld>
            <a:endParaRPr lang="en-US" dirty="0"/>
          </a:p>
        </p:txBody>
      </p:sp>
    </p:spTree>
    <p:extLst>
      <p:ext uri="{BB962C8B-B14F-4D97-AF65-F5344CB8AC3E}">
        <p14:creationId xmlns:p14="http://schemas.microsoft.com/office/powerpoint/2010/main" val="475280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2DD04-9B68-D38A-6553-AC0544344C89}"/>
              </a:ext>
            </a:extLst>
          </p:cNvPr>
          <p:cNvSpPr>
            <a:spLocks noGrp="1"/>
          </p:cNvSpPr>
          <p:nvPr>
            <p:ph type="title"/>
          </p:nvPr>
        </p:nvSpPr>
        <p:spPr/>
        <p:txBody>
          <a:bodyPr/>
          <a:lstStyle/>
          <a:p>
            <a:r>
              <a:rPr lang="en-US" dirty="0"/>
              <a:t>Mission Bay School Access — Scope</a:t>
            </a:r>
          </a:p>
        </p:txBody>
      </p:sp>
      <p:sp>
        <p:nvSpPr>
          <p:cNvPr id="3" name="Text Placeholder 2">
            <a:extLst>
              <a:ext uri="{FF2B5EF4-FFF2-40B4-BE49-F238E27FC236}">
                <a16:creationId xmlns:a16="http://schemas.microsoft.com/office/drawing/2014/main" id="{FBA51335-859C-3D10-A592-9B957D9AAAAA}"/>
              </a:ext>
            </a:extLst>
          </p:cNvPr>
          <p:cNvSpPr>
            <a:spLocks noGrp="1"/>
          </p:cNvSpPr>
          <p:nvPr>
            <p:ph type="body" sz="quarter" idx="15"/>
          </p:nvPr>
        </p:nvSpPr>
        <p:spPr/>
        <p:txBody>
          <a:bodyPr numCol="2"/>
          <a:lstStyle/>
          <a:p>
            <a:r>
              <a:rPr lang="en-US" dirty="0"/>
              <a:t>Project Goals</a:t>
            </a:r>
          </a:p>
          <a:p>
            <a:pPr lvl="2"/>
            <a:r>
              <a:rPr lang="en-US" dirty="0"/>
              <a:t>Safety</a:t>
            </a:r>
          </a:p>
          <a:p>
            <a:pPr lvl="2"/>
            <a:r>
              <a:rPr lang="en-US" dirty="0"/>
              <a:t>Connectivity</a:t>
            </a:r>
          </a:p>
          <a:p>
            <a:pPr lvl="2">
              <a:spcAft>
                <a:spcPts val="200"/>
              </a:spcAft>
            </a:pPr>
            <a:r>
              <a:rPr lang="en-US" dirty="0"/>
              <a:t>Accountability</a:t>
            </a:r>
          </a:p>
          <a:p>
            <a:pPr lvl="3">
              <a:spcAft>
                <a:spcPts val="200"/>
              </a:spcAft>
            </a:pPr>
            <a:r>
              <a:rPr lang="en-US" dirty="0"/>
              <a:t>Robust Engagement</a:t>
            </a:r>
          </a:p>
          <a:p>
            <a:pPr lvl="3"/>
            <a:r>
              <a:rPr lang="en-US" dirty="0"/>
              <a:t>Feasible Recommendations</a:t>
            </a:r>
          </a:p>
          <a:p>
            <a:endParaRPr lang="en-US" dirty="0"/>
          </a:p>
          <a:p>
            <a:endParaRPr lang="en-US" dirty="0"/>
          </a:p>
          <a:p>
            <a:endParaRPr lang="en-US" dirty="0"/>
          </a:p>
          <a:p>
            <a:endParaRPr lang="en-US" dirty="0"/>
          </a:p>
          <a:p>
            <a:r>
              <a:rPr lang="en-US" dirty="0"/>
              <a:t>Core Scope</a:t>
            </a:r>
          </a:p>
          <a:p>
            <a:pPr lvl="2"/>
            <a:r>
              <a:rPr lang="en-US" dirty="0"/>
              <a:t>Identify “Key Barriers” </a:t>
            </a:r>
          </a:p>
          <a:p>
            <a:pPr lvl="2"/>
            <a:r>
              <a:rPr lang="en-US" dirty="0"/>
              <a:t>Design 1 – 2 solutions</a:t>
            </a:r>
          </a:p>
          <a:p>
            <a:pPr lvl="2"/>
            <a:r>
              <a:rPr lang="en-US" dirty="0"/>
              <a:t>Identify road segments which need improvements to connect the school site to SF’s Broader active network</a:t>
            </a:r>
          </a:p>
          <a:p>
            <a:endParaRPr lang="en-US" dirty="0"/>
          </a:p>
        </p:txBody>
      </p:sp>
      <p:pic>
        <p:nvPicPr>
          <p:cNvPr id="9" name="Picture Placeholder 8" descr="Kids ride bikes in the street.">
            <a:extLst>
              <a:ext uri="{FF2B5EF4-FFF2-40B4-BE49-F238E27FC236}">
                <a16:creationId xmlns:a16="http://schemas.microsoft.com/office/drawing/2014/main" id="{BCDEE22A-371A-D47B-1A9B-8715BADBB7A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7159" t="32594" r="49753"/>
          <a:stretch/>
        </p:blipFill>
        <p:spPr>
          <a:xfrm>
            <a:off x="8203562" y="1304260"/>
            <a:ext cx="3430671" cy="4667050"/>
          </a:xfrm>
        </p:spPr>
      </p:pic>
      <p:sp>
        <p:nvSpPr>
          <p:cNvPr id="7" name="Text Placeholder 6">
            <a:extLst>
              <a:ext uri="{FF2B5EF4-FFF2-40B4-BE49-F238E27FC236}">
                <a16:creationId xmlns:a16="http://schemas.microsoft.com/office/drawing/2014/main" id="{42AA6FBC-F1C5-3C5E-1182-DDD9E30A73D7}"/>
              </a:ext>
            </a:extLst>
          </p:cNvPr>
          <p:cNvSpPr>
            <a:spLocks noGrp="1"/>
          </p:cNvSpPr>
          <p:nvPr>
            <p:ph type="body" sz="quarter" idx="16"/>
          </p:nvPr>
        </p:nvSpPr>
        <p:spPr>
          <a:xfrm>
            <a:off x="9265494" y="5780488"/>
            <a:ext cx="2368739" cy="190821"/>
          </a:xfrm>
        </p:spPr>
        <p:txBody>
          <a:bodyPr/>
          <a:lstStyle/>
          <a:p>
            <a:r>
              <a:rPr lang="en-US" dirty="0"/>
              <a:t>Photo by SFMTA Photography Department</a:t>
            </a:r>
          </a:p>
        </p:txBody>
      </p:sp>
      <p:sp>
        <p:nvSpPr>
          <p:cNvPr id="6" name="Slide Number Placeholder 5">
            <a:extLst>
              <a:ext uri="{FF2B5EF4-FFF2-40B4-BE49-F238E27FC236}">
                <a16:creationId xmlns:a16="http://schemas.microsoft.com/office/drawing/2014/main" id="{1E00560E-17B3-A636-B989-91F57E1AAEEA}"/>
              </a:ext>
            </a:extLst>
          </p:cNvPr>
          <p:cNvSpPr>
            <a:spLocks noGrp="1"/>
          </p:cNvSpPr>
          <p:nvPr>
            <p:ph type="sldNum" sz="quarter" idx="12"/>
          </p:nvPr>
        </p:nvSpPr>
        <p:spPr/>
        <p:txBody>
          <a:bodyPr/>
          <a:lstStyle/>
          <a:p>
            <a:fld id="{4D082EF0-8D24-4083-96A5-EB15AADA686A}" type="slidenum">
              <a:rPr lang="en-US" smtClean="0"/>
              <a:t>3</a:t>
            </a:fld>
            <a:endParaRPr lang="en-US" dirty="0"/>
          </a:p>
        </p:txBody>
      </p:sp>
    </p:spTree>
    <p:extLst>
      <p:ext uri="{BB962C8B-B14F-4D97-AF65-F5344CB8AC3E}">
        <p14:creationId xmlns:p14="http://schemas.microsoft.com/office/powerpoint/2010/main" val="2563459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82C81A-CE44-D19B-37B7-BB961DB20CAA}"/>
              </a:ext>
            </a:extLst>
          </p:cNvPr>
          <p:cNvSpPr>
            <a:spLocks noGrp="1"/>
          </p:cNvSpPr>
          <p:nvPr>
            <p:ph idx="1"/>
          </p:nvPr>
        </p:nvSpPr>
        <p:spPr/>
        <p:txBody>
          <a:bodyPr/>
          <a:lstStyle/>
          <a:p>
            <a:r>
              <a:rPr lang="en-US" dirty="0"/>
              <a:t>Connecting to Sustainable Transportation</a:t>
            </a:r>
          </a:p>
          <a:p>
            <a:pPr lvl="2">
              <a:lnSpc>
                <a:spcPct val="100000"/>
              </a:lnSpc>
            </a:pPr>
            <a:r>
              <a:rPr lang="en-US" sz="2400" dirty="0"/>
              <a:t>The Mission Bay School Access Plan will ensure school site is well connected to San Francisco’s active transportation network and nearby transit</a:t>
            </a:r>
          </a:p>
        </p:txBody>
      </p:sp>
      <p:pic>
        <p:nvPicPr>
          <p:cNvPr id="7" name="Picture Placeholder 6">
            <a:extLst>
              <a:ext uri="{FF2B5EF4-FFF2-40B4-BE49-F238E27FC236}">
                <a16:creationId xmlns:a16="http://schemas.microsoft.com/office/drawing/2014/main" id="{1DC3331E-74EC-3663-B0E2-7D1F5FE1AA4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6670"/>
          <a:stretch/>
        </p:blipFill>
        <p:spPr>
          <a:xfrm>
            <a:off x="4378036" y="557766"/>
            <a:ext cx="7256197" cy="5413543"/>
          </a:xfrm>
        </p:spPr>
      </p:pic>
      <p:sp>
        <p:nvSpPr>
          <p:cNvPr id="5" name="Slide Number Placeholder 4">
            <a:extLst>
              <a:ext uri="{FF2B5EF4-FFF2-40B4-BE49-F238E27FC236}">
                <a16:creationId xmlns:a16="http://schemas.microsoft.com/office/drawing/2014/main" id="{880617C0-E36B-E23D-A340-7E93DDC7083F}"/>
              </a:ext>
            </a:extLst>
          </p:cNvPr>
          <p:cNvSpPr>
            <a:spLocks noGrp="1"/>
          </p:cNvSpPr>
          <p:nvPr>
            <p:ph type="sldNum" sz="quarter" idx="12"/>
          </p:nvPr>
        </p:nvSpPr>
        <p:spPr/>
        <p:txBody>
          <a:bodyPr/>
          <a:lstStyle/>
          <a:p>
            <a:fld id="{4D082EF0-8D24-4083-96A5-EB15AADA686A}" type="slidenum">
              <a:rPr lang="en-US" smtClean="0"/>
              <a:pPr/>
              <a:t>4</a:t>
            </a:fld>
            <a:endParaRPr lang="en-US" dirty="0"/>
          </a:p>
        </p:txBody>
      </p:sp>
    </p:spTree>
    <p:extLst>
      <p:ext uri="{BB962C8B-B14F-4D97-AF65-F5344CB8AC3E}">
        <p14:creationId xmlns:p14="http://schemas.microsoft.com/office/powerpoint/2010/main" val="3881309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82C81A-CE44-D19B-37B7-BB961DB20CAA}"/>
              </a:ext>
            </a:extLst>
          </p:cNvPr>
          <p:cNvSpPr>
            <a:spLocks noGrp="1"/>
          </p:cNvSpPr>
          <p:nvPr>
            <p:ph idx="1"/>
          </p:nvPr>
        </p:nvSpPr>
        <p:spPr/>
        <p:txBody>
          <a:bodyPr/>
          <a:lstStyle/>
          <a:p>
            <a:r>
              <a:rPr lang="en-US" dirty="0"/>
              <a:t>Connecting to Sustainable Transportation</a:t>
            </a:r>
          </a:p>
          <a:p>
            <a:pPr lvl="2">
              <a:lnSpc>
                <a:spcPct val="100000"/>
              </a:lnSpc>
            </a:pPr>
            <a:r>
              <a:rPr lang="en-US" sz="2400" dirty="0"/>
              <a:t>The Mission Bay School Access Plan will ensure school site is well connected to San Francisco’s active transportation network and nearby transit</a:t>
            </a:r>
          </a:p>
        </p:txBody>
      </p:sp>
      <p:pic>
        <p:nvPicPr>
          <p:cNvPr id="7" name="Picture Placeholder 6">
            <a:extLst>
              <a:ext uri="{FF2B5EF4-FFF2-40B4-BE49-F238E27FC236}">
                <a16:creationId xmlns:a16="http://schemas.microsoft.com/office/drawing/2014/main" id="{1DC3331E-74EC-3663-B0E2-7D1F5FE1AA4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6658"/>
          <a:stretch/>
        </p:blipFill>
        <p:spPr>
          <a:xfrm>
            <a:off x="4378036" y="557766"/>
            <a:ext cx="7256197" cy="5413543"/>
          </a:xfrm>
        </p:spPr>
      </p:pic>
      <p:sp>
        <p:nvSpPr>
          <p:cNvPr id="5" name="Slide Number Placeholder 4">
            <a:extLst>
              <a:ext uri="{FF2B5EF4-FFF2-40B4-BE49-F238E27FC236}">
                <a16:creationId xmlns:a16="http://schemas.microsoft.com/office/drawing/2014/main" id="{880617C0-E36B-E23D-A340-7E93DDC7083F}"/>
              </a:ext>
            </a:extLst>
          </p:cNvPr>
          <p:cNvSpPr>
            <a:spLocks noGrp="1"/>
          </p:cNvSpPr>
          <p:nvPr>
            <p:ph type="sldNum" sz="quarter" idx="12"/>
          </p:nvPr>
        </p:nvSpPr>
        <p:spPr/>
        <p:txBody>
          <a:bodyPr/>
          <a:lstStyle/>
          <a:p>
            <a:fld id="{4D082EF0-8D24-4083-96A5-EB15AADA686A}" type="slidenum">
              <a:rPr lang="en-US" smtClean="0"/>
              <a:pPr/>
              <a:t>5</a:t>
            </a:fld>
            <a:endParaRPr lang="en-US" dirty="0"/>
          </a:p>
        </p:txBody>
      </p:sp>
    </p:spTree>
    <p:extLst>
      <p:ext uri="{BB962C8B-B14F-4D97-AF65-F5344CB8AC3E}">
        <p14:creationId xmlns:p14="http://schemas.microsoft.com/office/powerpoint/2010/main" val="2377366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A6CF12-55D6-D579-754C-0CC8BC2143EB}"/>
              </a:ext>
            </a:extLst>
          </p:cNvPr>
          <p:cNvSpPr>
            <a:spLocks noGrp="1"/>
          </p:cNvSpPr>
          <p:nvPr>
            <p:ph idx="1"/>
          </p:nvPr>
        </p:nvSpPr>
        <p:spPr/>
        <p:txBody>
          <a:bodyPr/>
          <a:lstStyle/>
          <a:p>
            <a:r>
              <a:rPr lang="en-US" dirty="0"/>
              <a:t>Make Connections Safe for All Ages and Abilities</a:t>
            </a:r>
          </a:p>
          <a:p>
            <a:pPr lvl="2">
              <a:lnSpc>
                <a:spcPct val="100000"/>
              </a:lnSpc>
            </a:pPr>
            <a:r>
              <a:rPr lang="en-US" sz="2400" dirty="0"/>
              <a:t>Ensure connections to the school site are safe for people riding and walking of all ages and abilities</a:t>
            </a:r>
          </a:p>
        </p:txBody>
      </p:sp>
      <p:pic>
        <p:nvPicPr>
          <p:cNvPr id="7" name="Picture Placeholder 6" descr="A map of the area surrounding the new Mission Bay school, with north pointing up, showing collisions involving pedestrians and bicycles. Collisions involving a Pedestrian are indicated with dark red dots, and Collisions Involving a Bicyclist are indicated with light red dots.">
            <a:extLst>
              <a:ext uri="{FF2B5EF4-FFF2-40B4-BE49-F238E27FC236}">
                <a16:creationId xmlns:a16="http://schemas.microsoft.com/office/drawing/2014/main" id="{D97A844E-3CE0-1F2A-08F9-CA8E6B55B22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6645"/>
          <a:stretch/>
        </p:blipFill>
        <p:spPr>
          <a:xfrm>
            <a:off x="4378036" y="557766"/>
            <a:ext cx="7256197" cy="5413543"/>
          </a:xfrm>
        </p:spPr>
      </p:pic>
      <p:sp>
        <p:nvSpPr>
          <p:cNvPr id="5" name="Slide Number Placeholder 4">
            <a:extLst>
              <a:ext uri="{FF2B5EF4-FFF2-40B4-BE49-F238E27FC236}">
                <a16:creationId xmlns:a16="http://schemas.microsoft.com/office/drawing/2014/main" id="{D127E79D-BF1D-E5B9-6B3A-0D878D584827}"/>
              </a:ext>
            </a:extLst>
          </p:cNvPr>
          <p:cNvSpPr>
            <a:spLocks noGrp="1"/>
          </p:cNvSpPr>
          <p:nvPr>
            <p:ph type="sldNum" sz="quarter" idx="12"/>
          </p:nvPr>
        </p:nvSpPr>
        <p:spPr/>
        <p:txBody>
          <a:bodyPr/>
          <a:lstStyle/>
          <a:p>
            <a:fld id="{4D082EF0-8D24-4083-96A5-EB15AADA686A}" type="slidenum">
              <a:rPr lang="en-US" smtClean="0"/>
              <a:pPr/>
              <a:t>6</a:t>
            </a:fld>
            <a:endParaRPr lang="en-US" dirty="0"/>
          </a:p>
        </p:txBody>
      </p:sp>
    </p:spTree>
    <p:extLst>
      <p:ext uri="{BB962C8B-B14F-4D97-AF65-F5344CB8AC3E}">
        <p14:creationId xmlns:p14="http://schemas.microsoft.com/office/powerpoint/2010/main" val="42544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DD30495-6404-7925-CE39-FE26D56D2ED0}"/>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3787" b="288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E39C06D2-1C01-8755-231E-566734EA4868}"/>
              </a:ext>
            </a:extLst>
          </p:cNvPr>
          <p:cNvSpPr>
            <a:spLocks noGrp="1"/>
          </p:cNvSpPr>
          <p:nvPr>
            <p:ph idx="1"/>
          </p:nvPr>
        </p:nvSpPr>
        <p:spPr/>
        <p:txBody>
          <a:bodyPr/>
          <a:lstStyle/>
          <a:p>
            <a:r>
              <a:rPr lang="en-US" dirty="0"/>
              <a:t>Connecting to Affordable Housing</a:t>
            </a:r>
          </a:p>
        </p:txBody>
      </p:sp>
      <p:sp>
        <p:nvSpPr>
          <p:cNvPr id="5" name="Slide Number Placeholder 4">
            <a:extLst>
              <a:ext uri="{FF2B5EF4-FFF2-40B4-BE49-F238E27FC236}">
                <a16:creationId xmlns:a16="http://schemas.microsoft.com/office/drawing/2014/main" id="{EC201BF2-F1F7-9E3F-EE76-388C5688C18D}"/>
              </a:ext>
            </a:extLst>
          </p:cNvPr>
          <p:cNvSpPr>
            <a:spLocks noGrp="1"/>
          </p:cNvSpPr>
          <p:nvPr>
            <p:ph type="sldNum" sz="quarter" idx="12"/>
          </p:nvPr>
        </p:nvSpPr>
        <p:spPr>
          <a:xfrm>
            <a:off x="8891033" y="6190441"/>
            <a:ext cx="2743200" cy="365125"/>
          </a:xfrm>
        </p:spPr>
        <p:txBody>
          <a:bodyPr/>
          <a:lstStyle/>
          <a:p>
            <a:fld id="{4D082EF0-8D24-4083-96A5-EB15AADA686A}" type="slidenum">
              <a:rPr lang="en-US" smtClean="0"/>
              <a:pPr/>
              <a:t>7</a:t>
            </a:fld>
            <a:endParaRPr lang="en-US" dirty="0"/>
          </a:p>
        </p:txBody>
      </p:sp>
    </p:spTree>
    <p:extLst>
      <p:ext uri="{BB962C8B-B14F-4D97-AF65-F5344CB8AC3E}">
        <p14:creationId xmlns:p14="http://schemas.microsoft.com/office/powerpoint/2010/main" val="798345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138AC-5749-E07C-09B9-202132F4144A}"/>
              </a:ext>
            </a:extLst>
          </p:cNvPr>
          <p:cNvSpPr>
            <a:spLocks noGrp="1"/>
          </p:cNvSpPr>
          <p:nvPr>
            <p:ph type="title"/>
          </p:nvPr>
        </p:nvSpPr>
        <p:spPr/>
        <p:txBody>
          <a:bodyPr/>
          <a:lstStyle/>
          <a:p>
            <a:r>
              <a:rPr lang="en-US" dirty="0"/>
              <a:t>Evaluation Framework</a:t>
            </a:r>
          </a:p>
        </p:txBody>
      </p:sp>
      <p:sp>
        <p:nvSpPr>
          <p:cNvPr id="4" name="Slide Number Placeholder 3">
            <a:extLst>
              <a:ext uri="{FF2B5EF4-FFF2-40B4-BE49-F238E27FC236}">
                <a16:creationId xmlns:a16="http://schemas.microsoft.com/office/drawing/2014/main" id="{9F416589-35FE-A013-F256-1855315AAF82}"/>
              </a:ext>
            </a:extLst>
          </p:cNvPr>
          <p:cNvSpPr>
            <a:spLocks noGrp="1"/>
          </p:cNvSpPr>
          <p:nvPr>
            <p:ph type="sldNum" sz="quarter" idx="12"/>
          </p:nvPr>
        </p:nvSpPr>
        <p:spPr/>
        <p:txBody>
          <a:bodyPr/>
          <a:lstStyle/>
          <a:p>
            <a:fld id="{4D082EF0-8D24-4083-96A5-EB15AADA686A}" type="slidenum">
              <a:rPr lang="en-US" smtClean="0"/>
              <a:t>8</a:t>
            </a:fld>
            <a:endParaRPr lang="en-US" dirty="0"/>
          </a:p>
        </p:txBody>
      </p:sp>
      <p:graphicFrame>
        <p:nvGraphicFramePr>
          <p:cNvPr id="5" name="Table 4">
            <a:extLst>
              <a:ext uri="{FF2B5EF4-FFF2-40B4-BE49-F238E27FC236}">
                <a16:creationId xmlns:a16="http://schemas.microsoft.com/office/drawing/2014/main" id="{9E4D4F5E-1FF7-DCC0-925A-68B727935B01}"/>
              </a:ext>
            </a:extLst>
          </p:cNvPr>
          <p:cNvGraphicFramePr>
            <a:graphicFrameLocks noGrp="1"/>
          </p:cNvGraphicFramePr>
          <p:nvPr>
            <p:extLst>
              <p:ext uri="{D42A27DB-BD31-4B8C-83A1-F6EECF244321}">
                <p14:modId xmlns:p14="http://schemas.microsoft.com/office/powerpoint/2010/main" val="3140731557"/>
              </p:ext>
            </p:extLst>
          </p:nvPr>
        </p:nvGraphicFramePr>
        <p:xfrm>
          <a:off x="3506233" y="505689"/>
          <a:ext cx="8128000" cy="5259179"/>
        </p:xfrm>
        <a:graphic>
          <a:graphicData uri="http://schemas.openxmlformats.org/drawingml/2006/table">
            <a:tbl>
              <a:tblPr firstRow="1" bandRow="1">
                <a:tableStyleId>{5C22544A-7EE6-4342-B048-85BDC9FD1C3A}</a:tableStyleId>
              </a:tblPr>
              <a:tblGrid>
                <a:gridCol w="2941220">
                  <a:extLst>
                    <a:ext uri="{9D8B030D-6E8A-4147-A177-3AD203B41FA5}">
                      <a16:colId xmlns:a16="http://schemas.microsoft.com/office/drawing/2014/main" val="3550578199"/>
                    </a:ext>
                  </a:extLst>
                </a:gridCol>
                <a:gridCol w="5186780">
                  <a:extLst>
                    <a:ext uri="{9D8B030D-6E8A-4147-A177-3AD203B41FA5}">
                      <a16:colId xmlns:a16="http://schemas.microsoft.com/office/drawing/2014/main" val="1067786577"/>
                    </a:ext>
                  </a:extLst>
                </a:gridCol>
              </a:tblGrid>
              <a:tr h="595739">
                <a:tc>
                  <a:txBody>
                    <a:bodyPr/>
                    <a:lstStyle/>
                    <a:p>
                      <a:r>
                        <a:rPr lang="en-US" dirty="0"/>
                        <a:t>Goal</a:t>
                      </a:r>
                    </a:p>
                  </a:txBody>
                  <a:tcPr/>
                </a:tc>
                <a:tc>
                  <a:txBody>
                    <a:bodyPr/>
                    <a:lstStyle/>
                    <a:p>
                      <a:r>
                        <a:rPr lang="en-US" dirty="0"/>
                        <a:t>Objective</a:t>
                      </a:r>
                    </a:p>
                  </a:txBody>
                  <a:tcPr/>
                </a:tc>
                <a:extLst>
                  <a:ext uri="{0D108BD9-81ED-4DB2-BD59-A6C34878D82A}">
                    <a16:rowId xmlns:a16="http://schemas.microsoft.com/office/drawing/2014/main" val="847667723"/>
                  </a:ext>
                </a:extLst>
              </a:tr>
              <a:tr h="595739">
                <a:tc rowSpan="2">
                  <a:txBody>
                    <a:bodyPr/>
                    <a:lstStyle/>
                    <a:p>
                      <a:pPr algn="ctr"/>
                      <a:r>
                        <a:rPr lang="en-US" dirty="0"/>
                        <a:t>Safety</a:t>
                      </a:r>
                    </a:p>
                  </a:txBody>
                  <a:tcPr anchor="ctr"/>
                </a:tc>
                <a:tc>
                  <a:txBody>
                    <a:bodyPr/>
                    <a:lstStyle/>
                    <a:p>
                      <a:r>
                        <a:rPr lang="en-US" dirty="0"/>
                        <a:t>Improve low-comfort facilities with a history of collisions</a:t>
                      </a:r>
                    </a:p>
                  </a:txBody>
                  <a:tcPr/>
                </a:tc>
                <a:extLst>
                  <a:ext uri="{0D108BD9-81ED-4DB2-BD59-A6C34878D82A}">
                    <a16:rowId xmlns:a16="http://schemas.microsoft.com/office/drawing/2014/main" val="2113775773"/>
                  </a:ext>
                </a:extLst>
              </a:tr>
              <a:tr h="595739">
                <a:tc vMerge="1">
                  <a:txBody>
                    <a:bodyPr/>
                    <a:lstStyle/>
                    <a:p>
                      <a:endParaRPr lang="en-US" dirty="0"/>
                    </a:p>
                  </a:txBody>
                  <a:tcPr/>
                </a:tc>
                <a:tc>
                  <a:txBody>
                    <a:bodyPr/>
                    <a:lstStyle/>
                    <a:p>
                      <a:r>
                        <a:rPr lang="en-US" dirty="0"/>
                        <a:t>Provide an active transportation network which feels safe to the widest possible range of ages and abilities</a:t>
                      </a:r>
                    </a:p>
                  </a:txBody>
                  <a:tcPr/>
                </a:tc>
                <a:extLst>
                  <a:ext uri="{0D108BD9-81ED-4DB2-BD59-A6C34878D82A}">
                    <a16:rowId xmlns:a16="http://schemas.microsoft.com/office/drawing/2014/main" val="1113040318"/>
                  </a:ext>
                </a:extLst>
              </a:tr>
              <a:tr h="595739">
                <a:tc rowSpan="2">
                  <a:txBody>
                    <a:bodyPr/>
                    <a:lstStyle/>
                    <a:p>
                      <a:pPr algn="ctr"/>
                      <a:r>
                        <a:rPr lang="en-US" dirty="0"/>
                        <a:t>Connectivity</a:t>
                      </a:r>
                    </a:p>
                  </a:txBody>
                  <a:tcPr anchor="ctr"/>
                </a:tc>
                <a:tc>
                  <a:txBody>
                    <a:bodyPr/>
                    <a:lstStyle/>
                    <a:p>
                      <a:r>
                        <a:rPr lang="en-US" dirty="0"/>
                        <a:t>Connect the Mission Bay School site to the broader citywide active transportation network</a:t>
                      </a:r>
                    </a:p>
                  </a:txBody>
                  <a:tcPr/>
                </a:tc>
                <a:extLst>
                  <a:ext uri="{0D108BD9-81ED-4DB2-BD59-A6C34878D82A}">
                    <a16:rowId xmlns:a16="http://schemas.microsoft.com/office/drawing/2014/main" val="364527904"/>
                  </a:ext>
                </a:extLst>
              </a:tr>
              <a:tr h="595739">
                <a:tc vMerge="1">
                  <a:txBody>
                    <a:bodyPr/>
                    <a:lstStyle/>
                    <a:p>
                      <a:endParaRPr lang="en-US" dirty="0"/>
                    </a:p>
                  </a:txBody>
                  <a:tcPr/>
                </a:tc>
                <a:tc>
                  <a:txBody>
                    <a:bodyPr/>
                    <a:lstStyle/>
                    <a:p>
                      <a:r>
                        <a:rPr lang="en-US" dirty="0"/>
                        <a:t>Ensure nearby affordable housing is well connected to the school site</a:t>
                      </a:r>
                    </a:p>
                  </a:txBody>
                  <a:tcPr/>
                </a:tc>
                <a:extLst>
                  <a:ext uri="{0D108BD9-81ED-4DB2-BD59-A6C34878D82A}">
                    <a16:rowId xmlns:a16="http://schemas.microsoft.com/office/drawing/2014/main" val="4176036686"/>
                  </a:ext>
                </a:extLst>
              </a:tr>
              <a:tr h="595739">
                <a:tc rowSpan="2">
                  <a:txBody>
                    <a:bodyPr/>
                    <a:lstStyle/>
                    <a:p>
                      <a:pPr algn="ctr"/>
                      <a:r>
                        <a:rPr lang="en-US" dirty="0"/>
                        <a:t>Accountability</a:t>
                      </a:r>
                    </a:p>
                  </a:txBody>
                  <a:tcPr anchor="ctr"/>
                </a:tc>
                <a:tc>
                  <a:txBody>
                    <a:bodyPr/>
                    <a:lstStyle/>
                    <a:p>
                      <a:r>
                        <a:rPr lang="en-US" dirty="0"/>
                        <a:t>Incorporate local knowledge in both problem area identification and the development of solutions</a:t>
                      </a:r>
                    </a:p>
                  </a:txBody>
                  <a:tcPr/>
                </a:tc>
                <a:extLst>
                  <a:ext uri="{0D108BD9-81ED-4DB2-BD59-A6C34878D82A}">
                    <a16:rowId xmlns:a16="http://schemas.microsoft.com/office/drawing/2014/main" val="3730174834"/>
                  </a:ext>
                </a:extLst>
              </a:tr>
              <a:tr h="595739">
                <a:tc vMerge="1">
                  <a:txBody>
                    <a:bodyPr/>
                    <a:lstStyle/>
                    <a:p>
                      <a:endParaRPr lang="en-US" dirty="0"/>
                    </a:p>
                  </a:txBody>
                  <a:tcPr/>
                </a:tc>
                <a:tc>
                  <a:txBody>
                    <a:bodyPr/>
                    <a:lstStyle/>
                    <a:p>
                      <a:r>
                        <a:rPr lang="en-US" dirty="0"/>
                        <a:t>Create transparency about trade-offs of alternative concepts, including related cost, construction duration, and construction impact</a:t>
                      </a:r>
                    </a:p>
                  </a:txBody>
                  <a:tcPr/>
                </a:tc>
                <a:extLst>
                  <a:ext uri="{0D108BD9-81ED-4DB2-BD59-A6C34878D82A}">
                    <a16:rowId xmlns:a16="http://schemas.microsoft.com/office/drawing/2014/main" val="2607638044"/>
                  </a:ext>
                </a:extLst>
              </a:tr>
            </a:tbl>
          </a:graphicData>
        </a:graphic>
      </p:graphicFrame>
    </p:spTree>
    <p:extLst>
      <p:ext uri="{BB962C8B-B14F-4D97-AF65-F5344CB8AC3E}">
        <p14:creationId xmlns:p14="http://schemas.microsoft.com/office/powerpoint/2010/main" val="9846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61E5A9-F84D-9F10-223D-FB1AE98DD93D}"/>
              </a:ext>
            </a:extLst>
          </p:cNvPr>
          <p:cNvSpPr>
            <a:spLocks noGrp="1"/>
          </p:cNvSpPr>
          <p:nvPr>
            <p:ph idx="1"/>
          </p:nvPr>
        </p:nvSpPr>
        <p:spPr/>
        <p:txBody>
          <a:bodyPr/>
          <a:lstStyle/>
          <a:p>
            <a:r>
              <a:rPr lang="en-US" dirty="0"/>
              <a:t>Preliminary Barrier ID</a:t>
            </a:r>
          </a:p>
        </p:txBody>
      </p:sp>
      <p:pic>
        <p:nvPicPr>
          <p:cNvPr id="7" name="Picture Placeholder 6">
            <a:extLst>
              <a:ext uri="{FF2B5EF4-FFF2-40B4-BE49-F238E27FC236}">
                <a16:creationId xmlns:a16="http://schemas.microsoft.com/office/drawing/2014/main" id="{A1676B61-6A78-126D-88F5-72E15F6F6DA6}"/>
              </a:ext>
            </a:extLst>
          </p:cNvPr>
          <p:cNvPicPr>
            <a:picLocks noGrp="1" noChangeAspect="1"/>
          </p:cNvPicPr>
          <p:nvPr>
            <p:ph type="pic" sz="quarter" idx="13"/>
          </p:nvPr>
        </p:nvPicPr>
        <p:blipFill>
          <a:blip r:embed="rId3"/>
          <a:srcRect l="6777" r="6777"/>
          <a:stretch/>
        </p:blipFill>
        <p:spPr/>
      </p:pic>
      <p:sp>
        <p:nvSpPr>
          <p:cNvPr id="5" name="Slide Number Placeholder 4">
            <a:extLst>
              <a:ext uri="{FF2B5EF4-FFF2-40B4-BE49-F238E27FC236}">
                <a16:creationId xmlns:a16="http://schemas.microsoft.com/office/drawing/2014/main" id="{1E549570-2F66-CEA0-30B3-3E2DD0C22129}"/>
              </a:ext>
            </a:extLst>
          </p:cNvPr>
          <p:cNvSpPr>
            <a:spLocks noGrp="1"/>
          </p:cNvSpPr>
          <p:nvPr>
            <p:ph type="sldNum" sz="quarter" idx="12"/>
          </p:nvPr>
        </p:nvSpPr>
        <p:spPr/>
        <p:txBody>
          <a:bodyPr/>
          <a:lstStyle/>
          <a:p>
            <a:fld id="{4D082EF0-8D24-4083-96A5-EB15AADA686A}" type="slidenum">
              <a:rPr lang="en-US" smtClean="0"/>
              <a:t>9</a:t>
            </a:fld>
            <a:endParaRPr lang="en-US" dirty="0"/>
          </a:p>
        </p:txBody>
      </p:sp>
      <p:graphicFrame>
        <p:nvGraphicFramePr>
          <p:cNvPr id="10" name="Table 9">
            <a:extLst>
              <a:ext uri="{FF2B5EF4-FFF2-40B4-BE49-F238E27FC236}">
                <a16:creationId xmlns:a16="http://schemas.microsoft.com/office/drawing/2014/main" id="{D74FC2D5-7770-6E3A-99C4-A5309E9812F6}"/>
              </a:ext>
            </a:extLst>
          </p:cNvPr>
          <p:cNvGraphicFramePr>
            <a:graphicFrameLocks noGrp="1"/>
          </p:cNvGraphicFramePr>
          <p:nvPr>
            <p:extLst>
              <p:ext uri="{D42A27DB-BD31-4B8C-83A1-F6EECF244321}">
                <p14:modId xmlns:p14="http://schemas.microsoft.com/office/powerpoint/2010/main" val="952733730"/>
              </p:ext>
            </p:extLst>
          </p:nvPr>
        </p:nvGraphicFramePr>
        <p:xfrm>
          <a:off x="293635" y="1181890"/>
          <a:ext cx="5695186" cy="4595913"/>
        </p:xfrm>
        <a:graphic>
          <a:graphicData uri="http://schemas.openxmlformats.org/drawingml/2006/table">
            <a:tbl>
              <a:tblPr firstRow="1" bandRow="1">
                <a:tableStyleId>{5C22544A-7EE6-4342-B048-85BDC9FD1C3A}</a:tableStyleId>
              </a:tblPr>
              <a:tblGrid>
                <a:gridCol w="399701">
                  <a:extLst>
                    <a:ext uri="{9D8B030D-6E8A-4147-A177-3AD203B41FA5}">
                      <a16:colId xmlns:a16="http://schemas.microsoft.com/office/drawing/2014/main" val="2169794343"/>
                    </a:ext>
                  </a:extLst>
                </a:gridCol>
                <a:gridCol w="753627">
                  <a:extLst>
                    <a:ext uri="{9D8B030D-6E8A-4147-A177-3AD203B41FA5}">
                      <a16:colId xmlns:a16="http://schemas.microsoft.com/office/drawing/2014/main" val="2891389463"/>
                    </a:ext>
                  </a:extLst>
                </a:gridCol>
                <a:gridCol w="763674">
                  <a:extLst>
                    <a:ext uri="{9D8B030D-6E8A-4147-A177-3AD203B41FA5}">
                      <a16:colId xmlns:a16="http://schemas.microsoft.com/office/drawing/2014/main" val="3866627401"/>
                    </a:ext>
                  </a:extLst>
                </a:gridCol>
                <a:gridCol w="1014884">
                  <a:extLst>
                    <a:ext uri="{9D8B030D-6E8A-4147-A177-3AD203B41FA5}">
                      <a16:colId xmlns:a16="http://schemas.microsoft.com/office/drawing/2014/main" val="1080965758"/>
                    </a:ext>
                  </a:extLst>
                </a:gridCol>
                <a:gridCol w="793820">
                  <a:extLst>
                    <a:ext uri="{9D8B030D-6E8A-4147-A177-3AD203B41FA5}">
                      <a16:colId xmlns:a16="http://schemas.microsoft.com/office/drawing/2014/main" val="4056168133"/>
                    </a:ext>
                  </a:extLst>
                </a:gridCol>
                <a:gridCol w="954593">
                  <a:extLst>
                    <a:ext uri="{9D8B030D-6E8A-4147-A177-3AD203B41FA5}">
                      <a16:colId xmlns:a16="http://schemas.microsoft.com/office/drawing/2014/main" val="76321454"/>
                    </a:ext>
                  </a:extLst>
                </a:gridCol>
                <a:gridCol w="1014887">
                  <a:extLst>
                    <a:ext uri="{9D8B030D-6E8A-4147-A177-3AD203B41FA5}">
                      <a16:colId xmlns:a16="http://schemas.microsoft.com/office/drawing/2014/main" val="1341234693"/>
                    </a:ext>
                  </a:extLst>
                </a:gridCol>
              </a:tblGrid>
              <a:tr h="656559">
                <a:tc>
                  <a:txBody>
                    <a:bodyPr/>
                    <a:lstStyle/>
                    <a:p>
                      <a:endParaRPr lang="en-US"/>
                    </a:p>
                  </a:txBody>
                  <a:tcPr/>
                </a:tc>
                <a:tc>
                  <a:txBody>
                    <a:bodyPr/>
                    <a:lstStyle/>
                    <a:p>
                      <a:r>
                        <a:rPr lang="en-US" sz="1100" b="0" dirty="0"/>
                        <a:t>Collision History</a:t>
                      </a:r>
                    </a:p>
                  </a:txBody>
                  <a:tcPr/>
                </a:tc>
                <a:tc>
                  <a:txBody>
                    <a:bodyPr/>
                    <a:lstStyle/>
                    <a:p>
                      <a:r>
                        <a:rPr lang="en-US" sz="1100" b="0" dirty="0"/>
                        <a:t>Existing Facility Comfort</a:t>
                      </a:r>
                    </a:p>
                  </a:txBody>
                  <a:tcPr/>
                </a:tc>
                <a:tc>
                  <a:txBody>
                    <a:bodyPr/>
                    <a:lstStyle/>
                    <a:p>
                      <a:r>
                        <a:rPr lang="en-US" sz="1100" b="0" dirty="0"/>
                        <a:t>Connectivity Need</a:t>
                      </a:r>
                    </a:p>
                  </a:txBody>
                  <a:tcPr/>
                </a:tc>
                <a:tc>
                  <a:txBody>
                    <a:bodyPr/>
                    <a:lstStyle/>
                    <a:p>
                      <a:r>
                        <a:rPr lang="en-US" sz="1100" b="0" dirty="0"/>
                        <a:t>Proximity to School</a:t>
                      </a:r>
                    </a:p>
                  </a:txBody>
                  <a:tcPr/>
                </a:tc>
                <a:tc>
                  <a:txBody>
                    <a:bodyPr/>
                    <a:lstStyle/>
                    <a:p>
                      <a:r>
                        <a:rPr lang="en-US" sz="1100" b="0" dirty="0"/>
                        <a:t>Community Input</a:t>
                      </a:r>
                    </a:p>
                  </a:txBody>
                  <a:tcPr/>
                </a:tc>
                <a:tc>
                  <a:txBody>
                    <a:bodyPr/>
                    <a:lstStyle/>
                    <a:p>
                      <a:r>
                        <a:rPr lang="en-US" sz="1100" b="0" dirty="0"/>
                        <a:t>Prelim. Feasibility</a:t>
                      </a:r>
                    </a:p>
                  </a:txBody>
                  <a:tcPr/>
                </a:tc>
                <a:extLst>
                  <a:ext uri="{0D108BD9-81ED-4DB2-BD59-A6C34878D82A}">
                    <a16:rowId xmlns:a16="http://schemas.microsoft.com/office/drawing/2014/main" val="3828925342"/>
                  </a:ext>
                </a:extLst>
              </a:tr>
              <a:tr h="656559">
                <a:tc>
                  <a:txBody>
                    <a:bodyPr/>
                    <a:lstStyle/>
                    <a:p>
                      <a:pPr algn="ctr"/>
                      <a:r>
                        <a:rPr lang="en-US" dirty="0"/>
                        <a:t>A</a:t>
                      </a:r>
                    </a:p>
                  </a:txBody>
                  <a:tcPr anchor="ctr"/>
                </a:tc>
                <a:tc>
                  <a:txBody>
                    <a:bodyPr/>
                    <a:lstStyle/>
                    <a:p>
                      <a:endParaRPr lang="en-US" dirty="0"/>
                    </a:p>
                  </a:txBody>
                  <a:tcPr>
                    <a:solidFill>
                      <a:srgbClr val="D49A94"/>
                    </a:solidFill>
                  </a:tcPr>
                </a:tc>
                <a:tc>
                  <a:txBody>
                    <a:bodyPr/>
                    <a:lstStyle/>
                    <a:p>
                      <a:endParaRPr lang="en-US" dirty="0"/>
                    </a:p>
                  </a:txBody>
                  <a:tcPr>
                    <a:solidFill>
                      <a:srgbClr val="D49A94"/>
                    </a:solidFill>
                  </a:tcPr>
                </a:tc>
                <a:tc>
                  <a:txBody>
                    <a:bodyPr/>
                    <a:lstStyle/>
                    <a:p>
                      <a:endParaRPr lang="en-US" dirty="0"/>
                    </a:p>
                  </a:txBody>
                  <a:tcPr>
                    <a:solidFill>
                      <a:srgbClr val="F5CE95"/>
                    </a:solidFill>
                  </a:tcPr>
                </a:tc>
                <a:tc>
                  <a:txBody>
                    <a:bodyPr/>
                    <a:lstStyle/>
                    <a:p>
                      <a:endParaRPr lang="en-US" dirty="0"/>
                    </a:p>
                  </a:txBody>
                  <a:tcPr/>
                </a:tc>
                <a:tc>
                  <a:txBody>
                    <a:bodyPr/>
                    <a:lstStyle/>
                    <a:p>
                      <a:pPr algn="ctr"/>
                      <a:r>
                        <a:rPr lang="en-US" dirty="0"/>
                        <a:t>?</a:t>
                      </a:r>
                    </a:p>
                  </a:txBody>
                  <a:tcPr anchor="ct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3129030854"/>
                  </a:ext>
                </a:extLst>
              </a:tr>
              <a:tr h="656559">
                <a:tc>
                  <a:txBody>
                    <a:bodyPr/>
                    <a:lstStyle/>
                    <a:p>
                      <a:pPr algn="ctr"/>
                      <a:r>
                        <a:rPr lang="en-US" dirty="0"/>
                        <a:t>B</a:t>
                      </a:r>
                    </a:p>
                  </a:txBody>
                  <a:tcPr anchor="ctr"/>
                </a:tc>
                <a:tc>
                  <a:txBody>
                    <a:bodyPr/>
                    <a:lstStyle/>
                    <a:p>
                      <a:endParaRPr lang="en-US" dirty="0"/>
                    </a:p>
                  </a:txBody>
                  <a:tcPr>
                    <a:solidFill>
                      <a:srgbClr val="F5CE95"/>
                    </a:solidFill>
                  </a:tcPr>
                </a:tc>
                <a:tc>
                  <a:txBody>
                    <a:bodyPr/>
                    <a:lstStyle/>
                    <a:p>
                      <a:endParaRPr lang="en-US" dirty="0"/>
                    </a:p>
                  </a:txBody>
                  <a:tcPr>
                    <a:solidFill>
                      <a:srgbClr val="F5CE95"/>
                    </a:solidFill>
                  </a:tcPr>
                </a:tc>
                <a:tc>
                  <a:txBody>
                    <a:bodyPr/>
                    <a:lstStyle/>
                    <a:p>
                      <a:endParaRPr lang="en-US" dirty="0"/>
                    </a:p>
                  </a:txBody>
                  <a:tcPr>
                    <a:solidFill>
                      <a:srgbClr val="D49A94"/>
                    </a:solidFill>
                  </a:tcPr>
                </a:tc>
                <a:tc>
                  <a:txBody>
                    <a:bodyPr/>
                    <a:lstStyle/>
                    <a:p>
                      <a:endParaRPr lang="en-US" sz="1800" kern="1200" dirty="0">
                        <a:solidFill>
                          <a:schemeClr val="dk1"/>
                        </a:solidFill>
                        <a:latin typeface="+mn-lt"/>
                        <a:ea typeface="+mn-ea"/>
                        <a:cs typeface="+mn-cs"/>
                      </a:endParaRPr>
                    </a:p>
                  </a:txBody>
                  <a:tcPr>
                    <a:solidFill>
                      <a:srgbClr val="D49A94"/>
                    </a:solidFill>
                  </a:tcPr>
                </a:tc>
                <a:tc>
                  <a:txBody>
                    <a:bodyPr/>
                    <a:lstStyle/>
                    <a:p>
                      <a:pPr algn="ctr"/>
                      <a:r>
                        <a:rPr lang="en-US" sz="1800" kern="1200" dirty="0">
                          <a:solidFill>
                            <a:schemeClr val="dk1"/>
                          </a:solidFill>
                          <a:latin typeface="+mn-lt"/>
                          <a:ea typeface="+mn-ea"/>
                          <a:cs typeface="+mn-cs"/>
                        </a:rPr>
                        <a:t>?</a:t>
                      </a:r>
                    </a:p>
                  </a:txBody>
                  <a:tcPr anchor="ct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2142007131"/>
                  </a:ext>
                </a:extLst>
              </a:tr>
              <a:tr h="656559">
                <a:tc>
                  <a:txBody>
                    <a:bodyPr/>
                    <a:lstStyle/>
                    <a:p>
                      <a:pPr algn="ctr"/>
                      <a:r>
                        <a:rPr lang="en-US" dirty="0"/>
                        <a:t>C</a:t>
                      </a:r>
                    </a:p>
                  </a:txBody>
                  <a:tcPr anchor="ctr"/>
                </a:tc>
                <a:tc>
                  <a:txBody>
                    <a:bodyPr/>
                    <a:lstStyle/>
                    <a:p>
                      <a:endParaRPr lang="en-US" dirty="0"/>
                    </a:p>
                  </a:txBody>
                  <a:tcPr>
                    <a:solidFill>
                      <a:srgbClr val="F5CE95"/>
                    </a:solidFill>
                  </a:tcPr>
                </a:tc>
                <a:tc>
                  <a:txBody>
                    <a:bodyPr/>
                    <a:lstStyle/>
                    <a:p>
                      <a:endParaRPr lang="en-US" dirty="0"/>
                    </a:p>
                  </a:txBody>
                  <a:tcPr>
                    <a:solidFill>
                      <a:srgbClr val="D49A94"/>
                    </a:solidFill>
                  </a:tcPr>
                </a:tc>
                <a:tc>
                  <a:txBody>
                    <a:bodyPr/>
                    <a:lstStyle/>
                    <a:p>
                      <a:endParaRPr lang="en-US" dirty="0"/>
                    </a:p>
                  </a:txBody>
                  <a:tcPr>
                    <a:solidFill>
                      <a:srgbClr val="D49A94"/>
                    </a:solidFill>
                  </a:tcPr>
                </a:tc>
                <a:tc>
                  <a:txBody>
                    <a:bodyPr/>
                    <a:lstStyle/>
                    <a:p>
                      <a:endParaRPr lang="en-US" dirty="0"/>
                    </a:p>
                  </a:txBody>
                  <a:tcPr>
                    <a:solidFill>
                      <a:srgbClr val="F5CE95"/>
                    </a:solidFill>
                  </a:tcPr>
                </a:tc>
                <a:tc>
                  <a:txBody>
                    <a:bodyPr/>
                    <a:lstStyle/>
                    <a:p>
                      <a:pPr algn="ctr"/>
                      <a:r>
                        <a:rPr lang="en-US" dirty="0"/>
                        <a:t>?</a:t>
                      </a:r>
                    </a:p>
                  </a:txBody>
                  <a:tcPr anchor="ct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4058902460"/>
                  </a:ext>
                </a:extLst>
              </a:tr>
              <a:tr h="656559">
                <a:tc>
                  <a:txBody>
                    <a:bodyPr/>
                    <a:lstStyle/>
                    <a:p>
                      <a:pPr algn="ctr"/>
                      <a:r>
                        <a:rPr lang="en-US" dirty="0"/>
                        <a:t>D</a:t>
                      </a:r>
                    </a:p>
                  </a:txBody>
                  <a:tcPr anchor="ctr"/>
                </a:tc>
                <a:tc>
                  <a:txBody>
                    <a:bodyPr/>
                    <a:lstStyle/>
                    <a:p>
                      <a:endParaRPr lang="en-US" dirty="0"/>
                    </a:p>
                  </a:txBody>
                  <a:tcPr>
                    <a:solidFill>
                      <a:srgbClr val="F5CE95"/>
                    </a:solidFill>
                  </a:tcPr>
                </a:tc>
                <a:tc>
                  <a:txBody>
                    <a:bodyPr/>
                    <a:lstStyle/>
                    <a:p>
                      <a:endParaRPr lang="en-US" dirty="0"/>
                    </a:p>
                  </a:txBody>
                  <a:tcPr>
                    <a:solidFill>
                      <a:srgbClr val="D49A94"/>
                    </a:solidFill>
                  </a:tcPr>
                </a:tc>
                <a:tc>
                  <a:txBody>
                    <a:bodyPr/>
                    <a:lstStyle/>
                    <a:p>
                      <a:endParaRPr lang="en-US"/>
                    </a:p>
                  </a:txBody>
                  <a:tcPr/>
                </a:tc>
                <a:tc>
                  <a:txBody>
                    <a:bodyPr/>
                    <a:lstStyle/>
                    <a:p>
                      <a:endParaRPr lang="en-US"/>
                    </a:p>
                  </a:txBody>
                  <a:tcPr/>
                </a:tc>
                <a:tc>
                  <a:txBody>
                    <a:bodyPr/>
                    <a:lstStyle/>
                    <a:p>
                      <a:pPr algn="ctr"/>
                      <a:r>
                        <a:rPr lang="en-US" dirty="0"/>
                        <a:t>?</a:t>
                      </a:r>
                    </a:p>
                  </a:txBody>
                  <a:tcPr anchor="ct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2407035570"/>
                  </a:ext>
                </a:extLst>
              </a:tr>
              <a:tr h="656559">
                <a:tc>
                  <a:txBody>
                    <a:bodyPr/>
                    <a:lstStyle/>
                    <a:p>
                      <a:pPr algn="ctr"/>
                      <a:r>
                        <a:rPr lang="en-US" dirty="0"/>
                        <a:t>E</a:t>
                      </a:r>
                    </a:p>
                  </a:txBody>
                  <a:tcPr anchor="ctr"/>
                </a:tc>
                <a:tc>
                  <a:txBody>
                    <a:bodyPr/>
                    <a:lstStyle/>
                    <a:p>
                      <a:endParaRPr lang="en-US" dirty="0"/>
                    </a:p>
                  </a:txBody>
                  <a:tcPr>
                    <a:solidFill>
                      <a:srgbClr val="F5CE95"/>
                    </a:solidFill>
                  </a:tcPr>
                </a:tc>
                <a:tc>
                  <a:txBody>
                    <a:bodyPr/>
                    <a:lstStyle/>
                    <a:p>
                      <a:endParaRPr lang="en-US" dirty="0"/>
                    </a:p>
                  </a:txBody>
                  <a:tcPr>
                    <a:solidFill>
                      <a:srgbClr val="F5CE95"/>
                    </a:solidFill>
                  </a:tcPr>
                </a:tc>
                <a:tc>
                  <a:txBody>
                    <a:bodyPr/>
                    <a:lstStyle/>
                    <a:p>
                      <a:endParaRPr lang="en-US" dirty="0"/>
                    </a:p>
                  </a:txBody>
                  <a:tcPr>
                    <a:solidFill>
                      <a:srgbClr val="D49A94"/>
                    </a:solidFill>
                  </a:tcPr>
                </a:tc>
                <a:tc>
                  <a:txBody>
                    <a:bodyPr/>
                    <a:lstStyle/>
                    <a:p>
                      <a:endParaRPr lang="en-US" dirty="0"/>
                    </a:p>
                  </a:txBody>
                  <a:tcPr>
                    <a:solidFill>
                      <a:srgbClr val="D49A94"/>
                    </a:solidFill>
                  </a:tcPr>
                </a:tc>
                <a:tc>
                  <a:txBody>
                    <a:bodyPr/>
                    <a:lstStyle/>
                    <a:p>
                      <a:pPr algn="ctr"/>
                      <a:r>
                        <a:rPr lang="en-US" dirty="0"/>
                        <a:t>?</a:t>
                      </a:r>
                    </a:p>
                  </a:txBody>
                  <a:tcPr anchor="ct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50646914"/>
                  </a:ext>
                </a:extLst>
              </a:tr>
              <a:tr h="656559">
                <a:tc>
                  <a:txBody>
                    <a:bodyPr/>
                    <a:lstStyle/>
                    <a:p>
                      <a:pPr algn="ctr"/>
                      <a:r>
                        <a:rPr lang="en-US" dirty="0"/>
                        <a:t>F</a:t>
                      </a:r>
                    </a:p>
                  </a:txBody>
                  <a:tcPr anchor="ctr"/>
                </a:tc>
                <a:tc>
                  <a:txBody>
                    <a:bodyPr/>
                    <a:lstStyle/>
                    <a:p>
                      <a:endParaRPr lang="en-US" dirty="0"/>
                    </a:p>
                  </a:txBody>
                  <a:tcPr>
                    <a:solidFill>
                      <a:srgbClr val="F5CE95"/>
                    </a:solidFill>
                  </a:tcPr>
                </a:tc>
                <a:tc>
                  <a:txBody>
                    <a:bodyPr/>
                    <a:lstStyle/>
                    <a:p>
                      <a:endParaRPr lang="en-US" dirty="0"/>
                    </a:p>
                  </a:txBody>
                  <a:tcPr>
                    <a:solidFill>
                      <a:srgbClr val="D49A94"/>
                    </a:solidFill>
                  </a:tcPr>
                </a:tc>
                <a:tc>
                  <a:txBody>
                    <a:bodyPr/>
                    <a:lstStyle/>
                    <a:p>
                      <a:endParaRPr lang="en-US"/>
                    </a:p>
                  </a:txBody>
                  <a:tcPr/>
                </a:tc>
                <a:tc>
                  <a:txBody>
                    <a:bodyPr/>
                    <a:lstStyle/>
                    <a:p>
                      <a:endParaRPr lang="en-US" dirty="0"/>
                    </a:p>
                  </a:txBody>
                  <a:tcPr>
                    <a:solidFill>
                      <a:srgbClr val="D49A94"/>
                    </a:solidFill>
                  </a:tcPr>
                </a:tc>
                <a:tc>
                  <a:txBody>
                    <a:bodyPr/>
                    <a:lstStyle/>
                    <a:p>
                      <a:pPr algn="ctr"/>
                      <a:r>
                        <a:rPr lang="en-US" dirty="0"/>
                        <a:t>?</a:t>
                      </a:r>
                    </a:p>
                  </a:txBody>
                  <a:tcPr anchor="ct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60868733"/>
                  </a:ext>
                </a:extLst>
              </a:tr>
            </a:tbl>
          </a:graphicData>
        </a:graphic>
      </p:graphicFrame>
      <p:graphicFrame>
        <p:nvGraphicFramePr>
          <p:cNvPr id="3" name="Table 2">
            <a:extLst>
              <a:ext uri="{FF2B5EF4-FFF2-40B4-BE49-F238E27FC236}">
                <a16:creationId xmlns:a16="http://schemas.microsoft.com/office/drawing/2014/main" id="{F95D6608-B7BE-0883-AF2E-8BFC537DF460}"/>
              </a:ext>
            </a:extLst>
          </p:cNvPr>
          <p:cNvGraphicFramePr>
            <a:graphicFrameLocks noGrp="1"/>
          </p:cNvGraphicFramePr>
          <p:nvPr>
            <p:extLst>
              <p:ext uri="{D42A27DB-BD31-4B8C-83A1-F6EECF244321}">
                <p14:modId xmlns:p14="http://schemas.microsoft.com/office/powerpoint/2010/main" val="1702902680"/>
              </p:ext>
            </p:extLst>
          </p:nvPr>
        </p:nvGraphicFramePr>
        <p:xfrm>
          <a:off x="2985958" y="6069027"/>
          <a:ext cx="1966367" cy="662562"/>
        </p:xfrm>
        <a:graphic>
          <a:graphicData uri="http://schemas.openxmlformats.org/drawingml/2006/table">
            <a:tbl>
              <a:tblPr firstRow="1" bandRow="1">
                <a:tableStyleId>{2D5ABB26-0587-4C30-8999-92F81FD0307C}</a:tableStyleId>
              </a:tblPr>
              <a:tblGrid>
                <a:gridCol w="541204">
                  <a:extLst>
                    <a:ext uri="{9D8B030D-6E8A-4147-A177-3AD203B41FA5}">
                      <a16:colId xmlns:a16="http://schemas.microsoft.com/office/drawing/2014/main" val="873213571"/>
                    </a:ext>
                  </a:extLst>
                </a:gridCol>
                <a:gridCol w="1425163">
                  <a:extLst>
                    <a:ext uri="{9D8B030D-6E8A-4147-A177-3AD203B41FA5}">
                      <a16:colId xmlns:a16="http://schemas.microsoft.com/office/drawing/2014/main" val="2359280786"/>
                    </a:ext>
                  </a:extLst>
                </a:gridCol>
              </a:tblGrid>
              <a:tr h="172119">
                <a:tc>
                  <a:txBody>
                    <a:bodyPr/>
                    <a:lstStyle/>
                    <a:p>
                      <a:endParaRPr lang="en-US" sz="700" dirty="0"/>
                    </a:p>
                  </a:txBody>
                  <a:tcPr marL="37973" marR="37973" marT="18987" marB="18987">
                    <a:solidFill>
                      <a:srgbClr val="D49A94"/>
                    </a:solidFill>
                  </a:tcPr>
                </a:tc>
                <a:tc>
                  <a:txBody>
                    <a:bodyPr/>
                    <a:lstStyle/>
                    <a:p>
                      <a:r>
                        <a:rPr lang="en-US" sz="1200" dirty="0"/>
                        <a:t>= High Need</a:t>
                      </a:r>
                    </a:p>
                  </a:txBody>
                  <a:tcPr marL="37973" marR="37973" marT="18987" marB="18987"/>
                </a:tc>
                <a:extLst>
                  <a:ext uri="{0D108BD9-81ED-4DB2-BD59-A6C34878D82A}">
                    <a16:rowId xmlns:a16="http://schemas.microsoft.com/office/drawing/2014/main" val="3392206856"/>
                  </a:ext>
                </a:extLst>
              </a:tr>
              <a:tr h="172119">
                <a:tc>
                  <a:txBody>
                    <a:bodyPr/>
                    <a:lstStyle/>
                    <a:p>
                      <a:endParaRPr lang="en-US" sz="700" dirty="0"/>
                    </a:p>
                  </a:txBody>
                  <a:tcPr marL="37973" marR="37973" marT="18987" marB="18987">
                    <a:solidFill>
                      <a:srgbClr val="F5CE95"/>
                    </a:solidFill>
                  </a:tcPr>
                </a:tc>
                <a:tc>
                  <a:txBody>
                    <a:bodyPr/>
                    <a:lstStyle/>
                    <a:p>
                      <a:r>
                        <a:rPr lang="en-US" sz="1200" dirty="0"/>
                        <a:t>= Medium Need </a:t>
                      </a:r>
                    </a:p>
                  </a:txBody>
                  <a:tcPr marL="37973" marR="37973" marT="18987" marB="18987"/>
                </a:tc>
                <a:extLst>
                  <a:ext uri="{0D108BD9-81ED-4DB2-BD59-A6C34878D82A}">
                    <a16:rowId xmlns:a16="http://schemas.microsoft.com/office/drawing/2014/main" val="2418032185"/>
                  </a:ext>
                </a:extLst>
              </a:tr>
              <a:tr h="172119">
                <a:tc>
                  <a:txBody>
                    <a:bodyPr/>
                    <a:lstStyle/>
                    <a:p>
                      <a:endParaRPr lang="en-US" sz="700" dirty="0"/>
                    </a:p>
                  </a:txBody>
                  <a:tcPr marL="37973" marR="37973" marT="18987" marB="18987">
                    <a:solidFill>
                      <a:srgbClr val="E7EBEB"/>
                    </a:solidFill>
                  </a:tcPr>
                </a:tc>
                <a:tc>
                  <a:txBody>
                    <a:bodyPr/>
                    <a:lstStyle/>
                    <a:p>
                      <a:r>
                        <a:rPr lang="en-US" sz="1200" dirty="0"/>
                        <a:t>= Low Need</a:t>
                      </a:r>
                    </a:p>
                  </a:txBody>
                  <a:tcPr marL="37973" marR="37973" marT="18987" marB="18987"/>
                </a:tc>
                <a:extLst>
                  <a:ext uri="{0D108BD9-81ED-4DB2-BD59-A6C34878D82A}">
                    <a16:rowId xmlns:a16="http://schemas.microsoft.com/office/drawing/2014/main" val="834721179"/>
                  </a:ext>
                </a:extLst>
              </a:tr>
            </a:tbl>
          </a:graphicData>
        </a:graphic>
      </p:graphicFrame>
    </p:spTree>
    <p:extLst>
      <p:ext uri="{BB962C8B-B14F-4D97-AF65-F5344CB8AC3E}">
        <p14:creationId xmlns:p14="http://schemas.microsoft.com/office/powerpoint/2010/main" val="1411650984"/>
      </p:ext>
    </p:extLst>
  </p:cSld>
  <p:clrMapOvr>
    <a:masterClrMapping/>
  </p:clrMapOvr>
</p:sld>
</file>

<file path=ppt/theme/theme1.xml><?xml version="1.0" encoding="utf-8"?>
<a:theme xmlns:a="http://schemas.openxmlformats.org/drawingml/2006/main" name="Office Theme">
  <a:themeElements>
    <a:clrScheme name="TA">
      <a:dk1>
        <a:srgbClr val="000000"/>
      </a:dk1>
      <a:lt1>
        <a:srgbClr val="FFFFFF"/>
      </a:lt1>
      <a:dk2>
        <a:srgbClr val="44546A"/>
      </a:dk2>
      <a:lt2>
        <a:srgbClr val="E7E6E6"/>
      </a:lt2>
      <a:accent1>
        <a:srgbClr val="006C69"/>
      </a:accent1>
      <a:accent2>
        <a:srgbClr val="A0D0CB"/>
      </a:accent2>
      <a:accent3>
        <a:srgbClr val="B9D9EC"/>
      </a:accent3>
      <a:accent4>
        <a:srgbClr val="1C345E"/>
      </a:accent4>
      <a:accent5>
        <a:srgbClr val="003B49"/>
      </a:accent5>
      <a:accent6>
        <a:srgbClr val="FFB81D"/>
      </a:accent6>
      <a:hlink>
        <a:srgbClr val="C31D49"/>
      </a:hlink>
      <a:folHlink>
        <a:srgbClr val="FF8D6D"/>
      </a:folHlink>
    </a:clrScheme>
    <a:fontScheme name="SFCTA">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400" dirty="0" smtClean="0">
            <a:latin typeface="Avenir Next LT Pro" panose="020B0504020202020204" pitchFamily="34" charset="0"/>
          </a:defRPr>
        </a:defPPr>
      </a:lstStyle>
    </a:txDef>
  </a:objectDefaults>
  <a:extraClrSchemeLst/>
  <a:extLst>
    <a:ext uri="{05A4C25C-085E-4340-85A3-A5531E510DB2}">
      <thm15:themeFamily xmlns:thm15="http://schemas.microsoft.com/office/thememl/2012/main" name="TA Presentation Template 2023" id="{54AC3D86-312E-468E-87CD-E273702E58D6}" vid="{83AFEBC7-6AFD-4409-82E5-7D4DB93BB7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WorkshopPresentation</Template>
  <TotalTime>4687</TotalTime>
  <Words>1234</Words>
  <Application>Microsoft Office PowerPoint</Application>
  <PresentationFormat>Widescreen</PresentationFormat>
  <Paragraphs>141</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.PingFang SC Regular</vt:lpstr>
      <vt:lpstr>Arial</vt:lpstr>
      <vt:lpstr>Avenir Next LT Pro</vt:lpstr>
      <vt:lpstr>Calibri</vt:lpstr>
      <vt:lpstr>Franklin Gothic Book</vt:lpstr>
      <vt:lpstr>System Font Regular</vt:lpstr>
      <vt:lpstr>Office Theme</vt:lpstr>
      <vt:lpstr>Mission Bay School Access Plan</vt:lpstr>
      <vt:lpstr>PowerPoint Presentation</vt:lpstr>
      <vt:lpstr>Mission Bay School Access — Scope</vt:lpstr>
      <vt:lpstr>PowerPoint Presentation</vt:lpstr>
      <vt:lpstr>PowerPoint Presentation</vt:lpstr>
      <vt:lpstr>PowerPoint Presentation</vt:lpstr>
      <vt:lpstr>PowerPoint Presentation</vt:lpstr>
      <vt:lpstr>Evaluation Framework</vt:lpstr>
      <vt:lpstr>PowerPoint Presentation</vt:lpstr>
      <vt:lpstr>What we need from you:</vt:lpstr>
      <vt:lpstr>PowerPoint Presentation</vt:lpstr>
      <vt:lpstr>Thank you. sfcta.org/mission-bay-school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Bay School Access Plan - Workshop Presentation</dc:title>
  <dc:creator>David Long</dc:creator>
  <cp:lastModifiedBy>Stephen Chun</cp:lastModifiedBy>
  <cp:revision>40</cp:revision>
  <dcterms:created xsi:type="dcterms:W3CDTF">2023-09-25T19:34:30Z</dcterms:created>
  <dcterms:modified xsi:type="dcterms:W3CDTF">2024-07-23T15:36:57Z</dcterms:modified>
</cp:coreProperties>
</file>